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glb" ContentType="model/gltf.binary"/>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5" r:id="rId2"/>
  </p:sldMasterIdLst>
  <p:notesMasterIdLst>
    <p:notesMasterId r:id="rId42"/>
  </p:notesMasterIdLst>
  <p:handoutMasterIdLst>
    <p:handoutMasterId r:id="rId43"/>
  </p:handoutMasterIdLst>
  <p:sldIdLst>
    <p:sldId id="1314" r:id="rId3"/>
    <p:sldId id="1324" r:id="rId4"/>
    <p:sldId id="1346" r:id="rId5"/>
    <p:sldId id="1340" r:id="rId6"/>
    <p:sldId id="1348" r:id="rId7"/>
    <p:sldId id="1362" r:id="rId8"/>
    <p:sldId id="1349" r:id="rId9"/>
    <p:sldId id="1358" r:id="rId10"/>
    <p:sldId id="1326" r:id="rId11"/>
    <p:sldId id="1325" r:id="rId12"/>
    <p:sldId id="1327" r:id="rId13"/>
    <p:sldId id="1354" r:id="rId14"/>
    <p:sldId id="1328" r:id="rId15"/>
    <p:sldId id="1331" r:id="rId16"/>
    <p:sldId id="1347" r:id="rId17"/>
    <p:sldId id="1359" r:id="rId18"/>
    <p:sldId id="1360" r:id="rId19"/>
    <p:sldId id="1357" r:id="rId20"/>
    <p:sldId id="1361" r:id="rId21"/>
    <p:sldId id="1329" r:id="rId22"/>
    <p:sldId id="1330" r:id="rId23"/>
    <p:sldId id="1333" r:id="rId24"/>
    <p:sldId id="1332" r:id="rId25"/>
    <p:sldId id="1334" r:id="rId26"/>
    <p:sldId id="1335" r:id="rId27"/>
    <p:sldId id="1338" r:id="rId28"/>
    <p:sldId id="1336" r:id="rId29"/>
    <p:sldId id="1337" r:id="rId30"/>
    <p:sldId id="1341" r:id="rId31"/>
    <p:sldId id="1342" r:id="rId32"/>
    <p:sldId id="1343" r:id="rId33"/>
    <p:sldId id="1344" r:id="rId34"/>
    <p:sldId id="1345" r:id="rId35"/>
    <p:sldId id="1339" r:id="rId36"/>
    <p:sldId id="1350" r:id="rId37"/>
    <p:sldId id="1351" r:id="rId38"/>
    <p:sldId id="1352" r:id="rId39"/>
    <p:sldId id="1353" r:id="rId40"/>
    <p:sldId id="1356" r:id="rId41"/>
  </p:sldIdLst>
  <p:sldSz cx="9144000" cy="6858000" type="screen4x3"/>
  <p:notesSz cx="7010400" cy="9236075"/>
  <p:defaultTextStyle>
    <a:defPPr>
      <a:defRPr lang="en-US"/>
    </a:defPPr>
    <a:lvl1pPr algn="r" rtl="0" fontAlgn="base">
      <a:spcBef>
        <a:spcPct val="0"/>
      </a:spcBef>
      <a:spcAft>
        <a:spcPct val="0"/>
      </a:spcAft>
      <a:defRPr sz="4000" b="1" kern="1200">
        <a:solidFill>
          <a:schemeClr val="tx1"/>
        </a:solidFill>
        <a:latin typeface="Arial" charset="0"/>
        <a:ea typeface="+mn-ea"/>
        <a:cs typeface="+mn-cs"/>
      </a:defRPr>
    </a:lvl1pPr>
    <a:lvl2pPr marL="457200" algn="r" rtl="0" fontAlgn="base">
      <a:spcBef>
        <a:spcPct val="0"/>
      </a:spcBef>
      <a:spcAft>
        <a:spcPct val="0"/>
      </a:spcAft>
      <a:defRPr sz="4000" b="1" kern="1200">
        <a:solidFill>
          <a:schemeClr val="tx1"/>
        </a:solidFill>
        <a:latin typeface="Arial" charset="0"/>
        <a:ea typeface="+mn-ea"/>
        <a:cs typeface="+mn-cs"/>
      </a:defRPr>
    </a:lvl2pPr>
    <a:lvl3pPr marL="914400" algn="r" rtl="0" fontAlgn="base">
      <a:spcBef>
        <a:spcPct val="0"/>
      </a:spcBef>
      <a:spcAft>
        <a:spcPct val="0"/>
      </a:spcAft>
      <a:defRPr sz="4000" b="1" kern="1200">
        <a:solidFill>
          <a:schemeClr val="tx1"/>
        </a:solidFill>
        <a:latin typeface="Arial" charset="0"/>
        <a:ea typeface="+mn-ea"/>
        <a:cs typeface="+mn-cs"/>
      </a:defRPr>
    </a:lvl3pPr>
    <a:lvl4pPr marL="1371600" algn="r" rtl="0" fontAlgn="base">
      <a:spcBef>
        <a:spcPct val="0"/>
      </a:spcBef>
      <a:spcAft>
        <a:spcPct val="0"/>
      </a:spcAft>
      <a:defRPr sz="4000" b="1" kern="1200">
        <a:solidFill>
          <a:schemeClr val="tx1"/>
        </a:solidFill>
        <a:latin typeface="Arial" charset="0"/>
        <a:ea typeface="+mn-ea"/>
        <a:cs typeface="+mn-cs"/>
      </a:defRPr>
    </a:lvl4pPr>
    <a:lvl5pPr marL="1828800" algn="r" rtl="0" fontAlgn="base">
      <a:spcBef>
        <a:spcPct val="0"/>
      </a:spcBef>
      <a:spcAft>
        <a:spcPct val="0"/>
      </a:spcAft>
      <a:defRPr sz="4000" b="1" kern="1200">
        <a:solidFill>
          <a:schemeClr val="tx1"/>
        </a:solidFill>
        <a:latin typeface="Arial" charset="0"/>
        <a:ea typeface="+mn-ea"/>
        <a:cs typeface="+mn-cs"/>
      </a:defRPr>
    </a:lvl5pPr>
    <a:lvl6pPr marL="2286000" algn="l" defTabSz="914400" rtl="0" eaLnBrk="1" latinLnBrk="0" hangingPunct="1">
      <a:defRPr sz="4000" b="1" kern="1200">
        <a:solidFill>
          <a:schemeClr val="tx1"/>
        </a:solidFill>
        <a:latin typeface="Arial" charset="0"/>
        <a:ea typeface="+mn-ea"/>
        <a:cs typeface="+mn-cs"/>
      </a:defRPr>
    </a:lvl6pPr>
    <a:lvl7pPr marL="2743200" algn="l" defTabSz="914400" rtl="0" eaLnBrk="1" latinLnBrk="0" hangingPunct="1">
      <a:defRPr sz="4000" b="1" kern="1200">
        <a:solidFill>
          <a:schemeClr val="tx1"/>
        </a:solidFill>
        <a:latin typeface="Arial" charset="0"/>
        <a:ea typeface="+mn-ea"/>
        <a:cs typeface="+mn-cs"/>
      </a:defRPr>
    </a:lvl7pPr>
    <a:lvl8pPr marL="3200400" algn="l" defTabSz="914400" rtl="0" eaLnBrk="1" latinLnBrk="0" hangingPunct="1">
      <a:defRPr sz="4000" b="1" kern="1200">
        <a:solidFill>
          <a:schemeClr val="tx1"/>
        </a:solidFill>
        <a:latin typeface="Arial" charset="0"/>
        <a:ea typeface="+mn-ea"/>
        <a:cs typeface="+mn-cs"/>
      </a:defRPr>
    </a:lvl8pPr>
    <a:lvl9pPr marL="3657600" algn="l" defTabSz="914400" rtl="0" eaLnBrk="1" latinLnBrk="0" hangingPunct="1">
      <a:defRPr sz="4000" b="1"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8C7CF0B3-D5F9-2949-AEC1-83D06687FB59}">
          <p14:sldIdLst>
            <p14:sldId id="1314"/>
            <p14:sldId id="1324"/>
            <p14:sldId id="1346"/>
            <p14:sldId id="1340"/>
            <p14:sldId id="1348"/>
            <p14:sldId id="1362"/>
            <p14:sldId id="1349"/>
            <p14:sldId id="1358"/>
            <p14:sldId id="1326"/>
            <p14:sldId id="1325"/>
            <p14:sldId id="1327"/>
            <p14:sldId id="1354"/>
            <p14:sldId id="1328"/>
            <p14:sldId id="1331"/>
            <p14:sldId id="1347"/>
            <p14:sldId id="1359"/>
            <p14:sldId id="1360"/>
            <p14:sldId id="1357"/>
            <p14:sldId id="1361"/>
            <p14:sldId id="1329"/>
            <p14:sldId id="1330"/>
            <p14:sldId id="1333"/>
            <p14:sldId id="1332"/>
            <p14:sldId id="1334"/>
            <p14:sldId id="1335"/>
            <p14:sldId id="1338"/>
            <p14:sldId id="1336"/>
            <p14:sldId id="1337"/>
            <p14:sldId id="1341"/>
            <p14:sldId id="1342"/>
            <p14:sldId id="1343"/>
            <p14:sldId id="1344"/>
            <p14:sldId id="1345"/>
            <p14:sldId id="1339"/>
            <p14:sldId id="1350"/>
            <p14:sldId id="1351"/>
            <p14:sldId id="1352"/>
            <p14:sldId id="1353"/>
            <p14:sldId id="135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a:srgbClr val="E2E200"/>
    <a:srgbClr val="B7CFCE"/>
    <a:srgbClr val="000066"/>
    <a:srgbClr val="080808"/>
    <a:srgbClr val="B48900"/>
    <a:srgbClr val="008000"/>
    <a:srgbClr val="FF9999"/>
    <a:srgbClr val="FF00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25" autoAdjust="0"/>
    <p:restoredTop sz="96374" autoAdjust="0"/>
  </p:normalViewPr>
  <p:slideViewPr>
    <p:cSldViewPr>
      <p:cViewPr varScale="1">
        <p:scale>
          <a:sx n="113" d="100"/>
          <a:sy n="113" d="100"/>
        </p:scale>
        <p:origin x="1812" y="120"/>
      </p:cViewPr>
      <p:guideLst>
        <p:guide orient="horz" pos="2160"/>
        <p:guide pos="2880"/>
      </p:guideLst>
    </p:cSldViewPr>
  </p:slideViewPr>
  <p:outlineViewPr>
    <p:cViewPr>
      <p:scale>
        <a:sx n="33" d="100"/>
        <a:sy n="33" d="100"/>
      </p:scale>
      <p:origin x="0" y="1962"/>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68" d="100"/>
          <a:sy n="68" d="100"/>
        </p:scale>
        <p:origin x="-2232" y="-102"/>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7" name="Rectangle 3"/>
          <p:cNvSpPr>
            <a:spLocks noGrp="1" noChangeArrowheads="1"/>
          </p:cNvSpPr>
          <p:nvPr>
            <p:ph type="dt" sz="quarter" idx="1"/>
          </p:nvPr>
        </p:nvSpPr>
        <p:spPr bwMode="auto">
          <a:xfrm>
            <a:off x="3972257"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defTabSz="916045">
              <a:defRPr sz="1100" b="0">
                <a:latin typeface="Arial" pitchFamily="34" charset="0"/>
              </a:defRPr>
            </a:lvl1pPr>
          </a:lstStyle>
          <a:p>
            <a:pPr>
              <a:defRPr/>
            </a:pPr>
            <a:endParaRPr lang="en-US" dirty="0"/>
          </a:p>
        </p:txBody>
      </p:sp>
      <p:sp>
        <p:nvSpPr>
          <p:cNvPr id="216068" name="Rectangle 4"/>
          <p:cNvSpPr>
            <a:spLocks noGrp="1" noChangeArrowheads="1"/>
          </p:cNvSpPr>
          <p:nvPr>
            <p:ph type="ftr" sz="quarter" idx="2"/>
          </p:nvPr>
        </p:nvSpPr>
        <p:spPr bwMode="auto">
          <a:xfrm>
            <a:off x="2"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9" name="Rectangle 5"/>
          <p:cNvSpPr>
            <a:spLocks noGrp="1" noChangeArrowheads="1"/>
          </p:cNvSpPr>
          <p:nvPr>
            <p:ph type="sldNum" sz="quarter" idx="3"/>
          </p:nvPr>
        </p:nvSpPr>
        <p:spPr bwMode="auto">
          <a:xfrm>
            <a:off x="3972257"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defTabSz="916045">
              <a:defRPr sz="1100" b="0">
                <a:latin typeface="Arial" pitchFamily="34" charset="0"/>
              </a:defRPr>
            </a:lvl1pPr>
          </a:lstStyle>
          <a:p>
            <a:pPr>
              <a:defRPr/>
            </a:pPr>
            <a:fld id="{CD55FDD6-10A5-42B0-85AC-A78DCFFC7A78}" type="slidenum">
              <a:rPr lang="en-US"/>
              <a:pPr>
                <a:defRPr/>
              </a:pPr>
              <a:t>‹#›</a:t>
            </a:fld>
            <a:endParaRPr lang="en-US" dirty="0"/>
          </a:p>
        </p:txBody>
      </p:sp>
    </p:spTree>
    <p:extLst>
      <p:ext uri="{BB962C8B-B14F-4D97-AF65-F5344CB8AC3E}">
        <p14:creationId xmlns:p14="http://schemas.microsoft.com/office/powerpoint/2010/main" val="2546689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3" name="Rectangle 3"/>
          <p:cNvSpPr>
            <a:spLocks noGrp="1" noChangeArrowheads="1"/>
          </p:cNvSpPr>
          <p:nvPr>
            <p:ph type="dt" idx="1"/>
          </p:nvPr>
        </p:nvSpPr>
        <p:spPr bwMode="auto">
          <a:xfrm>
            <a:off x="3972257"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defTabSz="929806">
              <a:defRPr sz="1100" b="0">
                <a:latin typeface="Arial" pitchFamily="34" charset="0"/>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1195388" y="693738"/>
            <a:ext cx="4618037" cy="3462337"/>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701346" y="4387443"/>
            <a:ext cx="5607712" cy="4156845"/>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2"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7" name="Rectangle 7"/>
          <p:cNvSpPr>
            <a:spLocks noGrp="1" noChangeArrowheads="1"/>
          </p:cNvSpPr>
          <p:nvPr>
            <p:ph type="sldNum" sz="quarter" idx="5"/>
          </p:nvPr>
        </p:nvSpPr>
        <p:spPr bwMode="auto">
          <a:xfrm>
            <a:off x="3972257"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defTabSz="929806">
              <a:defRPr sz="1100" b="0">
                <a:latin typeface="Arial" pitchFamily="34" charset="0"/>
              </a:defRPr>
            </a:lvl1pPr>
          </a:lstStyle>
          <a:p>
            <a:pPr>
              <a:defRPr/>
            </a:pPr>
            <a:fld id="{E41B553B-741E-4F8F-94A4-0D19498BE0BE}" type="slidenum">
              <a:rPr lang="en-US"/>
              <a:pPr>
                <a:defRPr/>
              </a:pPr>
              <a:t>‹#›</a:t>
            </a:fld>
            <a:endParaRPr lang="en-US" dirty="0"/>
          </a:p>
        </p:txBody>
      </p:sp>
    </p:spTree>
    <p:extLst>
      <p:ext uri="{BB962C8B-B14F-4D97-AF65-F5344CB8AC3E}">
        <p14:creationId xmlns:p14="http://schemas.microsoft.com/office/powerpoint/2010/main" val="3609149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18075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088128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61380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254720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839799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987983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714425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60272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806379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49522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550228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29989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678265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194135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017031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817023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920927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443982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264866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24652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614325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0320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384358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932775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293615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630345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1528296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592076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200905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073848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0834007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885024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90815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773314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88545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5327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948837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647978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850147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C57DCE0B-9022-497A-86A0-DA1D45C79DD5}"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1E3F1639-9477-447E-937E-06A6A3269A63}"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28600"/>
            <a:ext cx="2286000" cy="55610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228600"/>
            <a:ext cx="6705600" cy="55610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B45CFE9E-09FE-4081-8D3F-4D70ED3B61F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Chart Placeholder 2"/>
          <p:cNvSpPr>
            <a:spLocks noGrp="1"/>
          </p:cNvSpPr>
          <p:nvPr>
            <p:ph type="chart"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D8FAF3E3-D4A9-4CA3-8758-02F35684B9E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able Placeholder 2"/>
          <p:cNvSpPr>
            <a:spLocks noGrp="1"/>
          </p:cNvSpPr>
          <p:nvPr>
            <p:ph type="tbl"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95120C87-BD02-4CB1-A065-59FE4CB566D9}"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ext Placeholder 2"/>
          <p:cNvSpPr>
            <a:spLocks noGrp="1"/>
          </p:cNvSpPr>
          <p:nvPr>
            <p:ph type="body" sz="half" idx="1"/>
          </p:nvPr>
        </p:nvSpPr>
        <p:spPr>
          <a:xfrm>
            <a:off x="2286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BF0D31D-5DF3-419F-909D-39CC27B261C2}"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228600"/>
            <a:ext cx="9144000" cy="5561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6F024C2F-D527-4119-ADF3-9B4408EE0CF4}"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5/22/2023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5/22/2023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5/22/2023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5/22/2023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6B6EBFCA-8576-4D25-AB78-C2FBBDAB4C7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5/22/2023</a:t>
            </a:fld>
            <a:endParaRPr lang="en-US" dirty="0">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5/22/2023</a:t>
            </a:fld>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5/22/2023</a:t>
            </a:fld>
            <a:endParaRPr lang="en-US" dirty="0">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5/22/2023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5/22/2023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5/22/2023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5/22/2023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2" name="Picture 12" descr="RN Curve"/>
          <p:cNvPicPr>
            <a:picLocks noChangeAspect="1" noChangeArrowheads="1"/>
          </p:cNvPicPr>
          <p:nvPr userDrawn="1"/>
        </p:nvPicPr>
        <p:blipFill>
          <a:blip r:embed="rId2" cstate="print"/>
          <a:srcRect/>
          <a:stretch>
            <a:fillRect/>
          </a:stretch>
        </p:blipFill>
        <p:spPr bwMode="auto">
          <a:xfrm>
            <a:off x="7696200" y="0"/>
            <a:ext cx="1447800" cy="6859588"/>
          </a:xfrm>
          <a:prstGeom prst="rect">
            <a:avLst/>
          </a:prstGeom>
          <a:noFill/>
          <a:ln w="9525">
            <a:noFill/>
            <a:miter lim="800000"/>
            <a:headEnd/>
            <a:tailEnd/>
          </a:ln>
        </p:spPr>
      </p:pic>
    </p:spTree>
    <p:extLst>
      <p:ext uri="{BB962C8B-B14F-4D97-AF65-F5344CB8AC3E}">
        <p14:creationId xmlns:p14="http://schemas.microsoft.com/office/powerpoint/2010/main" val="32316423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ABDBEFC0-DEB4-4A6F-87B8-088089C9C9CB}"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88325C67-99EC-49B7-9CAB-7BDB4766545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sldNum" sz="quarter" idx="10"/>
          </p:nvPr>
        </p:nvSpPr>
        <p:spPr>
          <a:ln/>
        </p:spPr>
        <p:txBody>
          <a:bodyPr/>
          <a:lstStyle>
            <a:lvl1pPr>
              <a:defRPr/>
            </a:lvl1pPr>
          </a:lstStyle>
          <a:p>
            <a:pPr>
              <a:defRPr/>
            </a:pPr>
            <a:r>
              <a:rPr lang="en-US" dirty="0"/>
              <a:t>Slide </a:t>
            </a:r>
            <a:fld id="{9A2535CA-2D1A-42B0-B971-F7E78E76108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ECF6E0AD-FE23-41F1-BEB4-073569A0958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r>
              <a:rPr lang="en-US" dirty="0"/>
              <a:t>Slide </a:t>
            </a:r>
            <a:fld id="{B1A4B42B-8265-41DD-92CB-673197C6B7E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E7D56EA-5646-4268-881A-CC95BB64123F}"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0395BD59-F24D-4501-AED4-E6026148904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0" y="228600"/>
            <a:ext cx="9144000" cy="914400"/>
          </a:xfrm>
          <a:prstGeom prst="rect">
            <a:avLst/>
          </a:prstGeom>
          <a:noFill/>
          <a:ln w="9525">
            <a:noFill/>
            <a:miter lim="800000"/>
            <a:headEnd/>
            <a:tailEnd/>
          </a:ln>
          <a:effectLst/>
        </p:spPr>
        <p:txBody>
          <a:bodyPr vert="horz" wrap="square" lIns="96661" tIns="48331" rIns="96661" bIns="48331" numCol="1" anchor="ctr" anchorCtr="0" compatLnSpc="1">
            <a:prstTxWarp prst="textNoShape">
              <a:avLst/>
            </a:prstTxWarp>
          </a:bodyPr>
          <a:lstStyle/>
          <a:p>
            <a:pPr lvl="0"/>
            <a:r>
              <a:rPr lang="en-US"/>
              <a:t>Click to edit Master title style</a:t>
            </a:r>
          </a:p>
        </p:txBody>
      </p:sp>
      <p:sp>
        <p:nvSpPr>
          <p:cNvPr id="1029" name="Rectangle 3"/>
          <p:cNvSpPr>
            <a:spLocks noGrp="1" noChangeArrowheads="1"/>
          </p:cNvSpPr>
          <p:nvPr>
            <p:ph type="body" idx="1"/>
          </p:nvPr>
        </p:nvSpPr>
        <p:spPr bwMode="auto">
          <a:xfrm>
            <a:off x="228600" y="1676400"/>
            <a:ext cx="8686800" cy="4113213"/>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51" name="Line 7"/>
          <p:cNvSpPr>
            <a:spLocks noChangeShapeType="1"/>
          </p:cNvSpPr>
          <p:nvPr userDrawn="1"/>
        </p:nvSpPr>
        <p:spPr bwMode="auto">
          <a:xfrm>
            <a:off x="838200" y="1219200"/>
            <a:ext cx="7239000" cy="0"/>
          </a:xfrm>
          <a:prstGeom prst="line">
            <a:avLst/>
          </a:prstGeom>
          <a:noFill/>
          <a:ln w="38100">
            <a:solidFill>
              <a:srgbClr val="000080"/>
            </a:solidFill>
            <a:round/>
            <a:headEnd/>
            <a:tailEnd/>
          </a:ln>
          <a:effectLst/>
        </p:spPr>
        <p:txBody>
          <a:bodyPr/>
          <a:lstStyle/>
          <a:p>
            <a:pPr algn="ctr">
              <a:defRPr/>
            </a:pPr>
            <a:endParaRPr lang="en-US" sz="1800" b="0" dirty="0"/>
          </a:p>
        </p:txBody>
      </p:sp>
      <p:sp>
        <p:nvSpPr>
          <p:cNvPr id="6152" name="Line 8"/>
          <p:cNvSpPr>
            <a:spLocks noChangeShapeType="1"/>
          </p:cNvSpPr>
          <p:nvPr userDrawn="1"/>
        </p:nvSpPr>
        <p:spPr bwMode="auto">
          <a:xfrm>
            <a:off x="1143000" y="1295400"/>
            <a:ext cx="7239000" cy="0"/>
          </a:xfrm>
          <a:prstGeom prst="line">
            <a:avLst/>
          </a:prstGeom>
          <a:noFill/>
          <a:ln w="38100">
            <a:solidFill>
              <a:srgbClr val="FFCC00"/>
            </a:solidFill>
            <a:round/>
            <a:headEnd/>
            <a:tailEnd/>
          </a:ln>
          <a:effectLst/>
        </p:spPr>
        <p:txBody>
          <a:bodyPr/>
          <a:lstStyle/>
          <a:p>
            <a:pPr algn="ctr">
              <a:defRPr/>
            </a:pPr>
            <a:endParaRPr lang="en-US" sz="1800" b="0" dirty="0"/>
          </a:p>
        </p:txBody>
      </p:sp>
      <p:sp>
        <p:nvSpPr>
          <p:cNvPr id="6154" name="Rectangle 10"/>
          <p:cNvSpPr>
            <a:spLocks noGrp="1" noChangeArrowheads="1"/>
          </p:cNvSpPr>
          <p:nvPr>
            <p:ph type="sldNum" sz="quarter" idx="4"/>
          </p:nvPr>
        </p:nvSpPr>
        <p:spPr bwMode="auto">
          <a:xfrm>
            <a:off x="8582025" y="6672263"/>
            <a:ext cx="6477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lvl1pPr algn="l">
              <a:spcBef>
                <a:spcPct val="20000"/>
              </a:spcBef>
              <a:buFont typeface="Arial Narrow" pitchFamily="34" charset="0"/>
              <a:buNone/>
              <a:defRPr sz="1000" b="1">
                <a:solidFill>
                  <a:srgbClr val="000058"/>
                </a:solidFill>
                <a:latin typeface="Arial Narrow" pitchFamily="34" charset="0"/>
              </a:defRPr>
            </a:lvl1pPr>
          </a:lstStyle>
          <a:p>
            <a:pPr>
              <a:defRPr/>
            </a:pPr>
            <a:r>
              <a:rPr lang="en-US" dirty="0"/>
              <a:t>Slide </a:t>
            </a:r>
            <a:fld id="{7319D7C1-BD6C-4F15-B183-5409B569C6E4}" type="slidenum">
              <a:rPr lang="en-US"/>
              <a:pPr>
                <a:defRPr/>
              </a:pPr>
              <a:t>‹#›</a:t>
            </a:fld>
            <a:endParaRPr lang="en-US" dirty="0"/>
          </a:p>
        </p:txBody>
      </p:sp>
      <p:sp>
        <p:nvSpPr>
          <p:cNvPr id="6156" name="Rectangle 12"/>
          <p:cNvSpPr>
            <a:spLocks noChangeArrowheads="1"/>
          </p:cNvSpPr>
          <p:nvPr userDrawn="1"/>
        </p:nvSpPr>
        <p:spPr bwMode="auto">
          <a:xfrm>
            <a:off x="152400" y="152400"/>
            <a:ext cx="8839200" cy="6553200"/>
          </a:xfrm>
          <a:prstGeom prst="rect">
            <a:avLst/>
          </a:prstGeom>
          <a:noFill/>
          <a:ln w="28575">
            <a:solidFill>
              <a:srgbClr val="000080"/>
            </a:solidFill>
            <a:miter lim="800000"/>
            <a:headEnd/>
            <a:tailEnd/>
          </a:ln>
          <a:effectLst/>
        </p:spPr>
        <p:txBody>
          <a:bodyPr wrap="none" anchor="ctr"/>
          <a:lstStyle/>
          <a:p>
            <a:pPr algn="ctr">
              <a:defRPr/>
            </a:pPr>
            <a:endParaRPr lang="en-US" sz="1800" b="0" dirty="0">
              <a:solidFill>
                <a:srgbClr val="000066"/>
              </a:solidFill>
            </a:endParaRPr>
          </a:p>
        </p:txBody>
      </p:sp>
      <p:graphicFrame>
        <p:nvGraphicFramePr>
          <p:cNvPr id="1026" name="Object 7"/>
          <p:cNvGraphicFramePr>
            <a:graphicFrameLocks noChangeAspect="1"/>
          </p:cNvGraphicFramePr>
          <p:nvPr/>
        </p:nvGraphicFramePr>
        <p:xfrm>
          <a:off x="104775" y="0"/>
          <a:ext cx="1003300" cy="1447800"/>
        </p:xfrm>
        <a:graphic>
          <a:graphicData uri="http://schemas.openxmlformats.org/presentationml/2006/ole">
            <mc:AlternateContent xmlns:mc="http://schemas.openxmlformats.org/markup-compatibility/2006">
              <mc:Choice xmlns:v="urn:schemas-microsoft-com:vml" Requires="v">
                <p:oleObj spid="_x0000_s1329" name="Photo Editor Photo" r:id="rId18" imgW="3895238" imgH="5619048" progId="">
                  <p:embed/>
                </p:oleObj>
              </mc:Choice>
              <mc:Fallback>
                <p:oleObj name="Photo Editor Photo" r:id="rId18" imgW="3895238" imgH="5619048" progId="">
                  <p:embed/>
                  <p:pic>
                    <p:nvPicPr>
                      <p:cNvPr id="0" name="Picture 86"/>
                      <p:cNvPicPr>
                        <a:picLocks noChangeAspect="1" noChangeArrowheads="1"/>
                      </p:cNvPicPr>
                      <p:nvPr/>
                    </p:nvPicPr>
                    <p:blipFill>
                      <a:blip r:embed="rId19">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104775" y="0"/>
                        <a:ext cx="1003300" cy="1447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rgbClr val="0033CC"/>
                            </a:solidFill>
                            <a:miter lim="800000"/>
                            <a:headEnd/>
                            <a:tailEnd/>
                          </a14:hiddenLine>
                        </a:ext>
                        <a:ext uri="{AF507438-7753-43E0-B8FC-AC1667EBCBE1}">
                          <a14:hiddenEffects xmlns:a14="http://schemas.microsoft.com/office/drawing/2010/main">
                            <a:effectLst>
                              <a:outerShdw dist="38097" dir="2700000" algn="ctr" rotWithShape="0">
                                <a:srgbClr val="000000">
                                  <a:alpha val="74997"/>
                                </a:srgbClr>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hf hdr="0" ftr="0" dt="0"/>
  <p:txStyles>
    <p:titleStyle>
      <a:lvl1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mj-lt"/>
          <a:ea typeface="+mj-ea"/>
          <a:cs typeface="+mj-cs"/>
        </a:defRPr>
      </a:lvl1pPr>
      <a:lvl2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2pPr>
      <a:lvl3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3pPr>
      <a:lvl4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4pPr>
      <a:lvl5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5pPr>
      <a:lvl6pPr marL="4572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6pPr>
      <a:lvl7pPr marL="9144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7pPr>
      <a:lvl8pPr marL="13716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8pPr>
      <a:lvl9pPr marL="18288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9pPr>
    </p:titleStyle>
    <p:bodyStyle>
      <a:lvl1pPr marL="361950" indent="-361950" algn="l" defTabSz="966788" rtl="0" eaLnBrk="0" fontAlgn="base" hangingPunct="0">
        <a:spcBef>
          <a:spcPct val="20000"/>
        </a:spcBef>
        <a:spcAft>
          <a:spcPct val="0"/>
        </a:spcAft>
        <a:buChar char="•"/>
        <a:defRPr sz="3000" b="1">
          <a:solidFill>
            <a:srgbClr val="000066"/>
          </a:solidFill>
          <a:latin typeface="+mn-lt"/>
          <a:ea typeface="+mn-ea"/>
          <a:cs typeface="+mn-cs"/>
        </a:defRPr>
      </a:lvl1pPr>
      <a:lvl2pPr marL="785813" indent="-303213" algn="l" defTabSz="966788" rtl="0" eaLnBrk="0" fontAlgn="base" hangingPunct="0">
        <a:spcBef>
          <a:spcPct val="20000"/>
        </a:spcBef>
        <a:spcAft>
          <a:spcPct val="0"/>
        </a:spcAft>
        <a:buChar char="•"/>
        <a:defRPr sz="2600" b="1">
          <a:solidFill>
            <a:srgbClr val="000066"/>
          </a:solidFill>
          <a:latin typeface="+mn-lt"/>
        </a:defRPr>
      </a:lvl2pPr>
      <a:lvl3pPr marL="1208088" indent="-241300" algn="l" defTabSz="966788" rtl="0" eaLnBrk="0" fontAlgn="base" hangingPunct="0">
        <a:spcBef>
          <a:spcPct val="20000"/>
        </a:spcBef>
        <a:spcAft>
          <a:spcPct val="0"/>
        </a:spcAft>
        <a:buFont typeface="Arial" charset="0"/>
        <a:buChar char="–"/>
        <a:defRPr sz="2400" b="1">
          <a:solidFill>
            <a:srgbClr val="000066"/>
          </a:solidFill>
          <a:latin typeface="+mn-lt"/>
        </a:defRPr>
      </a:lvl3pPr>
      <a:lvl4pPr marL="1692275" indent="-242888" algn="l" defTabSz="966788" rtl="0" eaLnBrk="0" fontAlgn="base" hangingPunct="0">
        <a:spcBef>
          <a:spcPct val="20000"/>
        </a:spcBef>
        <a:spcAft>
          <a:spcPct val="0"/>
        </a:spcAft>
        <a:buChar char="•"/>
        <a:defRPr sz="2200" b="1">
          <a:solidFill>
            <a:srgbClr val="000066"/>
          </a:solidFill>
          <a:latin typeface="+mn-lt"/>
        </a:defRPr>
      </a:lvl4pPr>
      <a:lvl5pPr marL="2174875" indent="-241300" algn="l" defTabSz="966788" rtl="0" eaLnBrk="0" fontAlgn="base" hangingPunct="0">
        <a:spcBef>
          <a:spcPct val="20000"/>
        </a:spcBef>
        <a:spcAft>
          <a:spcPct val="0"/>
        </a:spcAft>
        <a:buFont typeface="Arial" charset="0"/>
        <a:buChar char="–"/>
        <a:defRPr sz="2000" b="1">
          <a:solidFill>
            <a:srgbClr val="000066"/>
          </a:solidFill>
          <a:latin typeface="+mn-lt"/>
        </a:defRPr>
      </a:lvl5pPr>
      <a:lvl6pPr marL="2632075" indent="-241300" algn="l" defTabSz="966788" rtl="0" fontAlgn="base">
        <a:spcBef>
          <a:spcPct val="20000"/>
        </a:spcBef>
        <a:spcAft>
          <a:spcPct val="0"/>
        </a:spcAft>
        <a:buFont typeface="Arial" pitchFamily="34" charset="0"/>
        <a:buChar char="–"/>
        <a:defRPr sz="2000" b="1">
          <a:solidFill>
            <a:srgbClr val="000066"/>
          </a:solidFill>
          <a:latin typeface="+mn-lt"/>
        </a:defRPr>
      </a:lvl6pPr>
      <a:lvl7pPr marL="3089275" indent="-241300" algn="l" defTabSz="966788" rtl="0" fontAlgn="base">
        <a:spcBef>
          <a:spcPct val="20000"/>
        </a:spcBef>
        <a:spcAft>
          <a:spcPct val="0"/>
        </a:spcAft>
        <a:buFont typeface="Arial" pitchFamily="34" charset="0"/>
        <a:buChar char="–"/>
        <a:defRPr sz="2000" b="1">
          <a:solidFill>
            <a:srgbClr val="000066"/>
          </a:solidFill>
          <a:latin typeface="+mn-lt"/>
        </a:defRPr>
      </a:lvl7pPr>
      <a:lvl8pPr marL="3546475" indent="-241300" algn="l" defTabSz="966788" rtl="0" fontAlgn="base">
        <a:spcBef>
          <a:spcPct val="20000"/>
        </a:spcBef>
        <a:spcAft>
          <a:spcPct val="0"/>
        </a:spcAft>
        <a:buFont typeface="Arial" pitchFamily="34" charset="0"/>
        <a:buChar char="–"/>
        <a:defRPr sz="2000" b="1">
          <a:solidFill>
            <a:srgbClr val="000066"/>
          </a:solidFill>
          <a:latin typeface="+mn-lt"/>
        </a:defRPr>
      </a:lvl8pPr>
      <a:lvl9pPr marL="4003675" indent="-241300" algn="l" defTabSz="966788" rtl="0" fontAlgn="base">
        <a:spcBef>
          <a:spcPct val="20000"/>
        </a:spcBef>
        <a:spcAft>
          <a:spcPct val="0"/>
        </a:spcAft>
        <a:buFont typeface="Arial" pitchFamily="34" charset="0"/>
        <a:buChar char="–"/>
        <a:defRPr sz="2000" b="1">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4C67AD86-B9CB-495F-B181-E371DDAAE9EF}" type="datetimeFigureOut">
              <a:rPr lang="en-US" b="0" smtClean="0">
                <a:solidFill>
                  <a:prstClr val="black">
                    <a:tint val="75000"/>
                  </a:prstClr>
                </a:solidFill>
                <a:latin typeface="Calibri"/>
              </a:rPr>
              <a:pPr fontAlgn="auto">
                <a:spcBef>
                  <a:spcPts val="0"/>
                </a:spcBef>
                <a:spcAft>
                  <a:spcPts val="0"/>
                </a:spcAft>
              </a:pPr>
              <a:t>5/22/2023</a:t>
            </a:fld>
            <a:endParaRPr lang="en-US" b="0"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F41D88F1-9F7A-41EE-8511-0C18C1CAA471}" type="slidenum">
              <a:rPr lang="en-US" b="0" smtClean="0">
                <a:solidFill>
                  <a:prstClr val="black">
                    <a:tint val="75000"/>
                  </a:prstClr>
                </a:solidFill>
                <a:latin typeface="Calibri"/>
              </a:rPr>
              <a:pPr fontAlgn="auto">
                <a:spcBef>
                  <a:spcPts val="0"/>
                </a:spcBef>
                <a:spcAft>
                  <a:spcPts val="0"/>
                </a:spcAft>
              </a:pPr>
              <a:t>‹#›</a:t>
            </a:fld>
            <a:endParaRPr lang="en-US" b="0" dirty="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5.png"/><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7.xml"/><Relationship Id="rId5" Type="http://schemas.openxmlformats.org/officeDocument/2006/relationships/image" Target="../media/image1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7.xml"/><Relationship Id="rId5" Type="http://schemas.openxmlformats.org/officeDocument/2006/relationships/image" Target="../media/image1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27.xml"/><Relationship Id="rId5" Type="http://schemas.openxmlformats.org/officeDocument/2006/relationships/image" Target="../media/image17.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27.xml"/><Relationship Id="rId5" Type="http://schemas.openxmlformats.org/officeDocument/2006/relationships/image" Target="../media/image1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27.xml"/><Relationship Id="rId5" Type="http://schemas.openxmlformats.org/officeDocument/2006/relationships/image" Target="../media/image1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27.xml"/><Relationship Id="rId5" Type="http://schemas.openxmlformats.org/officeDocument/2006/relationships/image" Target="../media/image19.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4.xml"/><Relationship Id="rId1" Type="http://schemas.openxmlformats.org/officeDocument/2006/relationships/slideLayout" Target="../slideLayouts/slideLayout27.xml"/><Relationship Id="rId5" Type="http://schemas.openxmlformats.org/officeDocument/2006/relationships/image" Target="../media/image27.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5.xml"/><Relationship Id="rId1" Type="http://schemas.openxmlformats.org/officeDocument/2006/relationships/slideLayout" Target="../slideLayouts/slideLayout2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6.xml"/><Relationship Id="rId1" Type="http://schemas.openxmlformats.org/officeDocument/2006/relationships/slideLayout" Target="../slideLayouts/slideLayout2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8.xml"/><Relationship Id="rId1" Type="http://schemas.openxmlformats.org/officeDocument/2006/relationships/slideLayout" Target="../slideLayouts/slideLayout27.xml"/><Relationship Id="rId5" Type="http://schemas.openxmlformats.org/officeDocument/2006/relationships/image" Target="../media/image32.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9.xml"/><Relationship Id="rId1" Type="http://schemas.openxmlformats.org/officeDocument/2006/relationships/slideLayout" Target="../slideLayouts/slideLayout27.xml"/><Relationship Id="rId5" Type="http://schemas.openxmlformats.org/officeDocument/2006/relationships/image" Target="../media/image3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0.xml"/><Relationship Id="rId1" Type="http://schemas.openxmlformats.org/officeDocument/2006/relationships/slideLayout" Target="../slideLayouts/slideLayout2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3.xml"/><Relationship Id="rId1" Type="http://schemas.openxmlformats.org/officeDocument/2006/relationships/slideLayout" Target="../slideLayouts/slideLayout27.xml"/><Relationship Id="rId5" Type="http://schemas.openxmlformats.org/officeDocument/2006/relationships/image" Target="../media/image5.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7.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7.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7.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7.xml"/><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9.xml"/><Relationship Id="rId1" Type="http://schemas.openxmlformats.org/officeDocument/2006/relationships/slideLayout" Target="../slideLayouts/slideLayout27.xml"/><Relationship Id="rId5" Type="http://schemas.openxmlformats.org/officeDocument/2006/relationships/image" Target="../media/image50.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8.png"/><Relationship Id="rId5" Type="http://schemas.microsoft.com/office/2017/06/relationships/model3d" Target="../media/model3d1.glb"/><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hyperlink" Target="https://www.navy.mil/About/Mission/"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7.xml"/><Relationship Id="rId5" Type="http://schemas.openxmlformats.org/officeDocument/2006/relationships/image" Target="../media/image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BC19413-1A0D-1C4A-BDC9-38C9CBE45158}"/>
              </a:ext>
            </a:extLst>
          </p:cNvPr>
          <p:cNvSpPr txBox="1"/>
          <p:nvPr/>
        </p:nvSpPr>
        <p:spPr>
          <a:xfrm>
            <a:off x="0" y="0"/>
            <a:ext cx="9144000" cy="4893647"/>
          </a:xfrm>
          <a:prstGeom prst="rect">
            <a:avLst/>
          </a:prstGeom>
          <a:noFill/>
        </p:spPr>
        <p:txBody>
          <a:bodyPr wrap="square" rtlCol="0">
            <a:spAutoFit/>
          </a:bodyPr>
          <a:lstStyle/>
          <a:p>
            <a:pPr algn="ctr">
              <a:spcBef>
                <a:spcPts val="600"/>
              </a:spcBef>
              <a:spcAft>
                <a:spcPts val="600"/>
              </a:spcAft>
              <a:tabLst>
                <a:tab pos="3532188" algn="l"/>
              </a:tabLst>
            </a:pPr>
            <a:r>
              <a:rPr lang="en-US" sz="3600" dirty="0">
                <a:latin typeface="Times New Roman" panose="02020603050405020304" pitchFamily="18" charset="0"/>
                <a:cs typeface="Times New Roman" panose="02020603050405020304" pitchFamily="18" charset="0"/>
              </a:rPr>
              <a:t>Introduction to Marine Navigation</a:t>
            </a:r>
          </a:p>
          <a:p>
            <a:pPr algn="ctr">
              <a:spcBef>
                <a:spcPts val="600"/>
              </a:spcBef>
              <a:spcAft>
                <a:spcPts val="600"/>
              </a:spcAft>
              <a:tabLst>
                <a:tab pos="3532188" algn="l"/>
              </a:tabLst>
            </a:pPr>
            <a:r>
              <a:rPr lang="en-US" sz="3600" dirty="0">
                <a:latin typeface="Times New Roman" panose="02020603050405020304" pitchFamily="18" charset="0"/>
                <a:cs typeface="Times New Roman" panose="02020603050405020304" pitchFamily="18" charset="0"/>
              </a:rPr>
              <a:t>NN220-01</a:t>
            </a: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p:txBody>
      </p:sp>
      <p:pic>
        <p:nvPicPr>
          <p:cNvPr id="11" name="Picture 2">
            <a:extLst>
              <a:ext uri="{FF2B5EF4-FFF2-40B4-BE49-F238E27FC236}">
                <a16:creationId xmlns:a16="http://schemas.microsoft.com/office/drawing/2014/main" id="{44D83FE5-092E-BF4F-BCE4-6BCC25F05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6200" b="90000" l="9874" r="93067">
                        <a14:foregroundMark x1="77941" y1="10400" x2="77941" y2="10400"/>
                        <a14:foregroundMark x1="84244" y1="6200" x2="84244" y2="6200"/>
                        <a14:foregroundMark x1="24160" y1="79200" x2="24160" y2="79200"/>
                        <a14:foregroundMark x1="40966" y1="80200" x2="40966" y2="80200"/>
                        <a14:foregroundMark x1="93067" y1="10000" x2="93067" y2="10000"/>
                        <a14:foregroundMark x1="61345" y1="79400" x2="61345" y2="79400"/>
                        <a14:backgroundMark x1="42647" y1="82400" x2="42647" y2="82400"/>
                      </a14:backgroundRemoval>
                    </a14:imgEffect>
                  </a14:imgLayer>
                </a14:imgProps>
              </a:ext>
              <a:ext uri="{28A0092B-C50C-407E-A947-70E740481C1C}">
                <a14:useLocalDpi xmlns:a14="http://schemas.microsoft.com/office/drawing/2010/main" val="0"/>
              </a:ext>
            </a:extLst>
          </a:blip>
          <a:srcRect/>
          <a:stretch>
            <a:fillRect/>
          </a:stretch>
        </p:blipFill>
        <p:spPr bwMode="auto">
          <a:xfrm>
            <a:off x="7848600" y="0"/>
            <a:ext cx="1277939" cy="13423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B8B9B57-FD07-4A43-94B5-77CE37F051F6}"/>
              </a:ext>
            </a:extLst>
          </p:cNvPr>
          <p:cNvPicPr>
            <a:picLocks noChangeAspect="1"/>
          </p:cNvPicPr>
          <p:nvPr/>
        </p:nvPicPr>
        <p:blipFill>
          <a:blip r:embed="rId5"/>
          <a:stretch>
            <a:fillRect/>
          </a:stretch>
        </p:blipFill>
        <p:spPr>
          <a:xfrm>
            <a:off x="211183" y="5359925"/>
            <a:ext cx="1003382" cy="1003382"/>
          </a:xfrm>
          <a:prstGeom prst="rect">
            <a:avLst/>
          </a:prstGeom>
        </p:spPr>
      </p:pic>
      <p:pic>
        <p:nvPicPr>
          <p:cNvPr id="13" name="Picture 4">
            <a:extLst>
              <a:ext uri="{FF2B5EF4-FFF2-40B4-BE49-F238E27FC236}">
                <a16:creationId xmlns:a16="http://schemas.microsoft.com/office/drawing/2014/main" id="{D5A79FCE-E267-164B-8973-F99FDBABFD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3" y="7620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6">
            <a:extLst>
              <a:ext uri="{FF2B5EF4-FFF2-40B4-BE49-F238E27FC236}">
                <a16:creationId xmlns:a16="http://schemas.microsoft.com/office/drawing/2014/main" id="{13156D17-1F95-AE44-A06D-00B5E2DF8E57}"/>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6" name="Rectangle 7">
            <a:extLst>
              <a:ext uri="{FF2B5EF4-FFF2-40B4-BE49-F238E27FC236}">
                <a16:creationId xmlns:a16="http://schemas.microsoft.com/office/drawing/2014/main" id="{F22327A8-90B7-A246-8653-24C3EF96A433}"/>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7" name="Rectangle 8">
            <a:extLst>
              <a:ext uri="{FF2B5EF4-FFF2-40B4-BE49-F238E27FC236}">
                <a16:creationId xmlns:a16="http://schemas.microsoft.com/office/drawing/2014/main" id="{8AC3C9E1-674F-3F49-9E5F-12B4B094EFE6}"/>
              </a:ext>
            </a:extLst>
          </p:cNvPr>
          <p:cNvSpPr>
            <a:spLocks noChangeArrowheads="1"/>
          </p:cNvSpPr>
          <p:nvPr/>
        </p:nvSpPr>
        <p:spPr bwMode="auto">
          <a:xfrm>
            <a:off x="5867400" y="6597352"/>
            <a:ext cx="3116336" cy="26064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 – Fundamentals of Navigation– Updated May 23</a:t>
            </a:r>
          </a:p>
        </p:txBody>
      </p:sp>
      <p:sp>
        <p:nvSpPr>
          <p:cNvPr id="18" name="Rectangle 9">
            <a:extLst>
              <a:ext uri="{FF2B5EF4-FFF2-40B4-BE49-F238E27FC236}">
                <a16:creationId xmlns:a16="http://schemas.microsoft.com/office/drawing/2014/main" id="{3B610C12-8738-F84B-812D-E1CAEFBAA9DB}"/>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3" name="Picture 2">
            <a:extLst>
              <a:ext uri="{FF2B5EF4-FFF2-40B4-BE49-F238E27FC236}">
                <a16:creationId xmlns:a16="http://schemas.microsoft.com/office/drawing/2014/main" id="{7E5F38FB-98B2-43B9-A03F-61061F91CD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394836"/>
            <a:ext cx="9144000" cy="5144152"/>
          </a:xfrm>
          <a:prstGeom prst="rect">
            <a:avLst/>
          </a:prstGeom>
        </p:spPr>
      </p:pic>
    </p:spTree>
    <p:extLst>
      <p:ext uri="{BB962C8B-B14F-4D97-AF65-F5344CB8AC3E}">
        <p14:creationId xmlns:p14="http://schemas.microsoft.com/office/powerpoint/2010/main" val="244389265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Nathaniel Bowditch</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577813017"/>
              </p:ext>
            </p:extLst>
          </p:nvPr>
        </p:nvGraphicFramePr>
        <p:xfrm>
          <a:off x="362018" y="2100894"/>
          <a:ext cx="8781982" cy="341376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19060683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00207197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473592178"/>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78341424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595412025"/>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768825910"/>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67354761"/>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65286095"/>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583770017"/>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027787369"/>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820982793"/>
                  </a:ext>
                </a:extLst>
              </a:tr>
            </a:tbl>
          </a:graphicData>
        </a:graphic>
      </p:graphicFrame>
      <p:pic>
        <p:nvPicPr>
          <p:cNvPr id="4" name="Picture 3">
            <a:extLst>
              <a:ext uri="{FF2B5EF4-FFF2-40B4-BE49-F238E27FC236}">
                <a16:creationId xmlns:a16="http://schemas.microsoft.com/office/drawing/2014/main" id="{400405C8-F76D-4C4C-B7F5-C62E791F2F72}"/>
              </a:ext>
            </a:extLst>
          </p:cNvPr>
          <p:cNvPicPr>
            <a:picLocks noChangeAspect="1"/>
          </p:cNvPicPr>
          <p:nvPr/>
        </p:nvPicPr>
        <p:blipFill>
          <a:blip r:embed="rId5"/>
          <a:stretch>
            <a:fillRect/>
          </a:stretch>
        </p:blipFill>
        <p:spPr>
          <a:xfrm>
            <a:off x="873880" y="1685366"/>
            <a:ext cx="3469520" cy="4828544"/>
          </a:xfrm>
          <a:prstGeom prst="rect">
            <a:avLst/>
          </a:prstGeom>
        </p:spPr>
      </p:pic>
      <p:pic>
        <p:nvPicPr>
          <p:cNvPr id="2" name="Picture 1">
            <a:extLst>
              <a:ext uri="{FF2B5EF4-FFF2-40B4-BE49-F238E27FC236}">
                <a16:creationId xmlns:a16="http://schemas.microsoft.com/office/drawing/2014/main" id="{65621659-BC6A-41DE-8876-06BAE6380703}"/>
              </a:ext>
            </a:extLst>
          </p:cNvPr>
          <p:cNvPicPr>
            <a:picLocks noChangeAspect="1"/>
          </p:cNvPicPr>
          <p:nvPr/>
        </p:nvPicPr>
        <p:blipFill>
          <a:blip r:embed="rId6"/>
          <a:stretch>
            <a:fillRect/>
          </a:stretch>
        </p:blipFill>
        <p:spPr>
          <a:xfrm>
            <a:off x="5105400" y="1696080"/>
            <a:ext cx="3211886" cy="4817829"/>
          </a:xfrm>
          <a:prstGeom prst="rect">
            <a:avLst/>
          </a:prstGeom>
        </p:spPr>
      </p:pic>
    </p:spTree>
    <p:extLst>
      <p:ext uri="{BB962C8B-B14F-4D97-AF65-F5344CB8AC3E}">
        <p14:creationId xmlns:p14="http://schemas.microsoft.com/office/powerpoint/2010/main" val="264850747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Nathaniel Bowditch</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88A1D89-0AFC-4AB9-BBE5-D4AE87634203}"/>
              </a:ext>
            </a:extLst>
          </p:cNvPr>
          <p:cNvPicPr>
            <a:picLocks noChangeAspect="1"/>
          </p:cNvPicPr>
          <p:nvPr/>
        </p:nvPicPr>
        <p:blipFill>
          <a:blip r:embed="rId5"/>
          <a:stretch>
            <a:fillRect/>
          </a:stretch>
        </p:blipFill>
        <p:spPr>
          <a:xfrm>
            <a:off x="5564084" y="1696175"/>
            <a:ext cx="3566469" cy="4828450"/>
          </a:xfrm>
          <a:prstGeom prst="rect">
            <a:avLst/>
          </a:prstGeom>
        </p:spPr>
      </p:pic>
      <p:sp>
        <p:nvSpPr>
          <p:cNvPr id="5" name="Rectangle 4">
            <a:extLst>
              <a:ext uri="{FF2B5EF4-FFF2-40B4-BE49-F238E27FC236}">
                <a16:creationId xmlns:a16="http://schemas.microsoft.com/office/drawing/2014/main" id="{29322796-FF22-4542-A69A-2803B0AC63FB}"/>
              </a:ext>
            </a:extLst>
          </p:cNvPr>
          <p:cNvSpPr/>
          <p:nvPr/>
        </p:nvSpPr>
        <p:spPr>
          <a:xfrm>
            <a:off x="228600" y="1917381"/>
            <a:ext cx="4572000" cy="4254819"/>
          </a:xfrm>
          <a:prstGeom prst="rect">
            <a:avLst/>
          </a:prstGeom>
        </p:spPr>
        <p:txBody>
          <a:bodyPr>
            <a:spAutoFit/>
          </a:bodyPr>
          <a:lstStyle/>
          <a:p>
            <a:pPr lvl="0" algn="l" fontAlgn="auto" hangingPunct="0">
              <a:lnSpc>
                <a:spcPct val="150000"/>
              </a:lnSpc>
              <a:spcBef>
                <a:spcPts val="0"/>
              </a:spcBef>
              <a:spcAft>
                <a:spcPts val="0"/>
              </a:spcAft>
            </a:pPr>
            <a:r>
              <a:rPr lang="en-US" sz="1400" dirty="0">
                <a:solidFill>
                  <a:prstClr val="black"/>
                </a:solidFill>
                <a:latin typeface="Times New Roman" panose="02020603050405020304" pitchFamily="18" charset="0"/>
                <a:ea typeface="Times New Roman" panose="02020603050405020304" pitchFamily="18" charset="0"/>
              </a:rPr>
              <a:t>-March 26</a:t>
            </a:r>
            <a:r>
              <a:rPr lang="en-US" sz="1400" baseline="30000" dirty="0">
                <a:solidFill>
                  <a:prstClr val="black"/>
                </a:solidFill>
                <a:latin typeface="Times New Roman" panose="02020603050405020304" pitchFamily="18" charset="0"/>
                <a:ea typeface="Times New Roman" panose="02020603050405020304" pitchFamily="18" charset="0"/>
              </a:rPr>
              <a:t>th</a:t>
            </a:r>
            <a:r>
              <a:rPr lang="en-US" sz="1400" dirty="0">
                <a:solidFill>
                  <a:prstClr val="black"/>
                </a:solidFill>
                <a:latin typeface="Times New Roman" panose="02020603050405020304" pitchFamily="18" charset="0"/>
                <a:ea typeface="Times New Roman" panose="02020603050405020304" pitchFamily="18" charset="0"/>
              </a:rPr>
              <a:t> 1773 – March 16</a:t>
            </a:r>
            <a:r>
              <a:rPr lang="en-US" sz="1400" baseline="30000" dirty="0">
                <a:solidFill>
                  <a:prstClr val="black"/>
                </a:solidFill>
                <a:latin typeface="Times New Roman" panose="02020603050405020304" pitchFamily="18" charset="0"/>
                <a:ea typeface="Times New Roman" panose="02020603050405020304" pitchFamily="18" charset="0"/>
              </a:rPr>
              <a:t>th</a:t>
            </a:r>
            <a:r>
              <a:rPr lang="en-US" sz="1400" dirty="0">
                <a:solidFill>
                  <a:prstClr val="black"/>
                </a:solidFill>
                <a:latin typeface="Times New Roman" panose="02020603050405020304" pitchFamily="18" charset="0"/>
                <a:ea typeface="Times New Roman" panose="02020603050405020304" pitchFamily="18" charset="0"/>
              </a:rPr>
              <a:t> 1838</a:t>
            </a:r>
          </a:p>
          <a:p>
            <a:pPr lvl="0" algn="l" fontAlgn="auto" hangingPunct="0">
              <a:lnSpc>
                <a:spcPct val="150000"/>
              </a:lnSpc>
              <a:spcBef>
                <a:spcPts val="0"/>
              </a:spcBef>
              <a:spcAft>
                <a:spcPts val="0"/>
              </a:spcAft>
            </a:pPr>
            <a:r>
              <a:rPr lang="en-US" sz="1400" dirty="0">
                <a:solidFill>
                  <a:prstClr val="black"/>
                </a:solidFill>
                <a:latin typeface="Times New Roman" panose="02020603050405020304" pitchFamily="18" charset="0"/>
                <a:ea typeface="Times New Roman" panose="02020603050405020304" pitchFamily="18" charset="0"/>
              </a:rPr>
              <a:t>-Born in Salem, MA.</a:t>
            </a:r>
          </a:p>
          <a:p>
            <a:pPr lvl="0" algn="l" fontAlgn="auto" hangingPunct="0">
              <a:lnSpc>
                <a:spcPct val="150000"/>
              </a:lnSpc>
              <a:spcBef>
                <a:spcPts val="0"/>
              </a:spcBef>
              <a:spcAft>
                <a:spcPts val="0"/>
              </a:spcAft>
            </a:pPr>
            <a:r>
              <a:rPr lang="en-US" sz="1400" dirty="0">
                <a:solidFill>
                  <a:prstClr val="black"/>
                </a:solidFill>
                <a:latin typeface="Times New Roman" panose="02020603050405020304" pitchFamily="18" charset="0"/>
                <a:ea typeface="Times New Roman" panose="02020603050405020304" pitchFamily="18" charset="0"/>
              </a:rPr>
              <a:t>-Taught himself Calculus at 16 and Latin at 17.</a:t>
            </a:r>
          </a:p>
          <a:p>
            <a:pPr lvl="0" algn="l" fontAlgn="auto" hangingPunct="0">
              <a:lnSpc>
                <a:spcPct val="150000"/>
              </a:lnSpc>
              <a:spcBef>
                <a:spcPts val="0"/>
              </a:spcBef>
              <a:spcAft>
                <a:spcPts val="0"/>
              </a:spcAft>
            </a:pPr>
            <a:r>
              <a:rPr lang="en-US" sz="1400" dirty="0">
                <a:solidFill>
                  <a:prstClr val="black"/>
                </a:solidFill>
                <a:latin typeface="Times New Roman" panose="02020603050405020304" pitchFamily="18" charset="0"/>
                <a:ea typeface="Times New Roman" panose="02020603050405020304" pitchFamily="18" charset="0"/>
              </a:rPr>
              <a:t>-In 1795, went to sea and by 1803 was a master mariner.</a:t>
            </a:r>
          </a:p>
          <a:p>
            <a:pPr lvl="0" algn="l" fontAlgn="auto" hangingPunct="0">
              <a:lnSpc>
                <a:spcPct val="150000"/>
              </a:lnSpc>
              <a:spcBef>
                <a:spcPts val="0"/>
              </a:spcBef>
              <a:spcAft>
                <a:spcPts val="0"/>
              </a:spcAft>
            </a:pPr>
            <a:r>
              <a:rPr lang="en-US" sz="1400" dirty="0">
                <a:solidFill>
                  <a:prstClr val="black"/>
                </a:solidFill>
                <a:latin typeface="Times New Roman" panose="02020603050405020304" pitchFamily="18" charset="0"/>
                <a:ea typeface="Times New Roman" panose="02020603050405020304" pitchFamily="18" charset="0"/>
              </a:rPr>
              <a:t>-Spent much of his time at sea obsessed with mathematics and celestial navigation.</a:t>
            </a:r>
          </a:p>
          <a:p>
            <a:pPr lvl="0" algn="l" fontAlgn="auto" hangingPunct="0">
              <a:lnSpc>
                <a:spcPct val="150000"/>
              </a:lnSpc>
              <a:spcBef>
                <a:spcPts val="0"/>
              </a:spcBef>
              <a:spcAft>
                <a:spcPts val="0"/>
              </a:spcAft>
            </a:pPr>
            <a:r>
              <a:rPr lang="en-US" sz="1400" dirty="0">
                <a:solidFill>
                  <a:prstClr val="black"/>
                </a:solidFill>
                <a:latin typeface="Times New Roman" panose="02020603050405020304" pitchFamily="18" charset="0"/>
                <a:ea typeface="Times New Roman" panose="02020603050405020304" pitchFamily="18" charset="0"/>
              </a:rPr>
              <a:t>-</a:t>
            </a:r>
            <a:r>
              <a:rPr lang="en-US" sz="1400" dirty="0" err="1">
                <a:solidFill>
                  <a:prstClr val="black"/>
                </a:solidFill>
                <a:latin typeface="Times New Roman" panose="02020603050405020304" pitchFamily="18" charset="0"/>
                <a:ea typeface="Times New Roman" panose="02020603050405020304" pitchFamily="18" charset="0"/>
              </a:rPr>
              <a:t>ID’d</a:t>
            </a:r>
            <a:r>
              <a:rPr lang="en-US" sz="1400" dirty="0">
                <a:solidFill>
                  <a:prstClr val="black"/>
                </a:solidFill>
                <a:latin typeface="Times New Roman" panose="02020603050405020304" pitchFamily="18" charset="0"/>
                <a:ea typeface="Times New Roman" panose="02020603050405020304" pitchFamily="18" charset="0"/>
              </a:rPr>
              <a:t> many errors in John Hamilton Moore’s </a:t>
            </a:r>
          </a:p>
          <a:p>
            <a:pPr lvl="0" algn="l" fontAlgn="auto" hangingPunct="0">
              <a:lnSpc>
                <a:spcPct val="150000"/>
              </a:lnSpc>
              <a:spcBef>
                <a:spcPts val="0"/>
              </a:spcBef>
              <a:spcAft>
                <a:spcPts val="0"/>
              </a:spcAft>
            </a:pPr>
            <a:r>
              <a:rPr lang="en-US" sz="1400" dirty="0">
                <a:solidFill>
                  <a:prstClr val="black"/>
                </a:solidFill>
                <a:latin typeface="Times New Roman" panose="02020603050405020304" pitchFamily="18" charset="0"/>
                <a:ea typeface="Times New Roman" panose="02020603050405020304" pitchFamily="18" charset="0"/>
              </a:rPr>
              <a:t>Practical Navigator.</a:t>
            </a:r>
          </a:p>
          <a:p>
            <a:pPr lvl="0" algn="l" fontAlgn="auto" hangingPunct="0">
              <a:lnSpc>
                <a:spcPct val="150000"/>
              </a:lnSpc>
              <a:spcBef>
                <a:spcPts val="0"/>
              </a:spcBef>
              <a:spcAft>
                <a:spcPts val="0"/>
              </a:spcAft>
            </a:pPr>
            <a:r>
              <a:rPr lang="en-US" sz="1400" dirty="0">
                <a:solidFill>
                  <a:prstClr val="black"/>
                </a:solidFill>
                <a:latin typeface="Times New Roman" panose="02020603050405020304" pitchFamily="18" charset="0"/>
                <a:ea typeface="Times New Roman" panose="02020603050405020304" pitchFamily="18" charset="0"/>
              </a:rPr>
              <a:t>-U.S. Publisher asked Bowditch to correct these errors.</a:t>
            </a:r>
          </a:p>
          <a:p>
            <a:pPr lvl="0" algn="l" fontAlgn="auto" hangingPunct="0">
              <a:lnSpc>
                <a:spcPct val="150000"/>
              </a:lnSpc>
              <a:spcBef>
                <a:spcPts val="0"/>
              </a:spcBef>
              <a:spcAft>
                <a:spcPts val="0"/>
              </a:spcAft>
            </a:pPr>
            <a:r>
              <a:rPr lang="en-US" sz="1400" dirty="0">
                <a:solidFill>
                  <a:prstClr val="black"/>
                </a:solidFill>
                <a:latin typeface="Times New Roman" panose="02020603050405020304" pitchFamily="18" charset="0"/>
                <a:ea typeface="Times New Roman" panose="02020603050405020304" pitchFamily="18" charset="0"/>
              </a:rPr>
              <a:t>-The corrected edition was published in 1799.</a:t>
            </a:r>
          </a:p>
          <a:p>
            <a:pPr lvl="0" algn="l" fontAlgn="auto" hangingPunct="0">
              <a:lnSpc>
                <a:spcPct val="150000"/>
              </a:lnSpc>
              <a:spcBef>
                <a:spcPts val="0"/>
              </a:spcBef>
              <a:spcAft>
                <a:spcPts val="0"/>
              </a:spcAft>
            </a:pPr>
            <a:r>
              <a:rPr lang="en-US" sz="1400" dirty="0">
                <a:solidFill>
                  <a:prstClr val="black"/>
                </a:solidFill>
                <a:latin typeface="Times New Roman" panose="02020603050405020304" pitchFamily="18" charset="0"/>
                <a:ea typeface="Times New Roman" panose="02020603050405020304" pitchFamily="18" charset="0"/>
              </a:rPr>
              <a:t>-Renamed the American Practical Navigator in 1802.</a:t>
            </a:r>
          </a:p>
          <a:p>
            <a:pPr lvl="0" algn="l" fontAlgn="auto" hangingPunct="0">
              <a:lnSpc>
                <a:spcPct val="150000"/>
              </a:lnSpc>
              <a:spcBef>
                <a:spcPts val="0"/>
              </a:spcBef>
              <a:spcAft>
                <a:spcPts val="0"/>
              </a:spcAft>
            </a:pPr>
            <a:r>
              <a:rPr lang="en-US" sz="1400" dirty="0">
                <a:solidFill>
                  <a:prstClr val="black"/>
                </a:solidFill>
                <a:latin typeface="Times New Roman" panose="02020603050405020304" pitchFamily="18" charset="0"/>
                <a:ea typeface="Times New Roman" panose="02020603050405020304" pitchFamily="18" charset="0"/>
              </a:rPr>
              <a:t>-Tome is referred to as “Bowditch” to honor the work he accomplished in navigation.</a:t>
            </a:r>
          </a:p>
        </p:txBody>
      </p:sp>
    </p:spTree>
    <p:extLst>
      <p:ext uri="{BB962C8B-B14F-4D97-AF65-F5344CB8AC3E}">
        <p14:creationId xmlns:p14="http://schemas.microsoft.com/office/powerpoint/2010/main" val="293398548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dirty="0">
                <a:latin typeface="Calibri" panose="020F0502020204030204" pitchFamily="34" charset="0"/>
                <a:cs typeface="Calibri" panose="020F0502020204030204" pitchFamily="34" charset="0"/>
              </a:rPr>
              <a:t>SURFACE SHIP NAVIGATION DEPARTMENT ORGANIZATION AND REGULATIONS MANUAL</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82CD13B-C2A9-4EAF-9857-614229DE9BCB}"/>
              </a:ext>
            </a:extLst>
          </p:cNvPr>
          <p:cNvPicPr>
            <a:picLocks noChangeAspect="1"/>
          </p:cNvPicPr>
          <p:nvPr/>
        </p:nvPicPr>
        <p:blipFill>
          <a:blip r:embed="rId5"/>
          <a:stretch>
            <a:fillRect/>
          </a:stretch>
        </p:blipFill>
        <p:spPr>
          <a:xfrm>
            <a:off x="5035517" y="1680845"/>
            <a:ext cx="3948219" cy="4655984"/>
          </a:xfrm>
          <a:prstGeom prst="rect">
            <a:avLst/>
          </a:prstGeom>
        </p:spPr>
      </p:pic>
      <p:sp>
        <p:nvSpPr>
          <p:cNvPr id="5" name="Rectangle 4">
            <a:extLst>
              <a:ext uri="{FF2B5EF4-FFF2-40B4-BE49-F238E27FC236}">
                <a16:creationId xmlns:a16="http://schemas.microsoft.com/office/drawing/2014/main" id="{8B8A3200-7733-4A0F-B06B-23CB862443F0}"/>
              </a:ext>
            </a:extLst>
          </p:cNvPr>
          <p:cNvSpPr/>
          <p:nvPr/>
        </p:nvSpPr>
        <p:spPr>
          <a:xfrm>
            <a:off x="160264" y="1970419"/>
            <a:ext cx="4572000" cy="3108543"/>
          </a:xfrm>
          <a:prstGeom prst="rect">
            <a:avLst/>
          </a:prstGeom>
        </p:spPr>
        <p:txBody>
          <a:bodyPr>
            <a:spAutoFit/>
          </a:bodyPr>
          <a:lstStyle/>
          <a:p>
            <a:pPr lvl="0" algn="l" fontAlgn="auto" hangingPunct="0">
              <a:spcBef>
                <a:spcPts val="0"/>
              </a:spcBef>
              <a:spcAft>
                <a:spcPts val="0"/>
              </a:spcAft>
            </a:pPr>
            <a:r>
              <a:rPr lang="en-US" sz="1600" dirty="0">
                <a:solidFill>
                  <a:prstClr val="black"/>
                </a:solidFill>
                <a:latin typeface="Times New Roman" panose="02020603050405020304" pitchFamily="18" charset="0"/>
                <a:ea typeface="Times New Roman" panose="02020603050405020304" pitchFamily="18" charset="0"/>
              </a:rPr>
              <a:t>-</a:t>
            </a:r>
            <a:r>
              <a:rPr lang="en-US" sz="1800" dirty="0">
                <a:solidFill>
                  <a:prstClr val="black"/>
                </a:solidFill>
                <a:latin typeface="Times New Roman" panose="02020603050405020304" pitchFamily="18" charset="0"/>
                <a:ea typeface="Times New Roman" panose="02020603050405020304" pitchFamily="18" charset="0"/>
              </a:rPr>
              <a:t>US Navy policy on navigation.</a:t>
            </a: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600" dirty="0">
                <a:solidFill>
                  <a:prstClr val="black"/>
                </a:solidFill>
                <a:latin typeface="Times New Roman" panose="02020603050405020304" pitchFamily="18" charset="0"/>
                <a:ea typeface="Times New Roman" panose="02020603050405020304" pitchFamily="18" charset="0"/>
              </a:rPr>
              <a:t>-</a:t>
            </a:r>
            <a:r>
              <a:rPr lang="en-US" sz="1800" dirty="0">
                <a:solidFill>
                  <a:prstClr val="black"/>
                </a:solidFill>
                <a:latin typeface="Times New Roman" panose="02020603050405020304" pitchFamily="18" charset="0"/>
                <a:ea typeface="Times New Roman" panose="02020603050405020304" pitchFamily="18" charset="0"/>
              </a:rPr>
              <a:t>Shortened to NAVDORM.</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-Details MINIMUM navigation policies, procedures and organizational standards.</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-Applicable to all surface ships and craft.</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-Ship will tailor version to their ship called the Ship’s Navigation Bill, or NAVBILL.</a:t>
            </a:r>
            <a:endParaRPr lang="en-US" sz="1600" dirty="0">
              <a:solidFill>
                <a:prstClr val="black"/>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8189670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The Art and Science of Navigation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370728790"/>
              </p:ext>
            </p:extLst>
          </p:nvPr>
        </p:nvGraphicFramePr>
        <p:xfrm>
          <a:off x="4495800" y="1905000"/>
          <a:ext cx="4351840" cy="4876800"/>
        </p:xfrm>
        <a:graphic>
          <a:graphicData uri="http://schemas.openxmlformats.org/drawingml/2006/table">
            <a:tbl>
              <a:tblPr firstRow="1" firstCol="1" bandRow="1">
                <a:tableStyleId>{5C22544A-7EE6-4342-B048-85BDC9FD1C3A}</a:tableStyleId>
              </a:tblPr>
              <a:tblGrid>
                <a:gridCol w="4351840">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400" dirty="0">
                          <a:solidFill>
                            <a:schemeClr val="tx1"/>
                          </a:solidFill>
                          <a:effectLst/>
                          <a:latin typeface="Times New Roman" panose="02020603050405020304" pitchFamily="18" charset="0"/>
                          <a:ea typeface="Times New Roman" panose="02020603050405020304" pitchFamily="18" charset="0"/>
                        </a:rPr>
                        <a:t>-</a:t>
                      </a:r>
                      <a:r>
                        <a:rPr lang="en-US" sz="1600" dirty="0">
                          <a:solidFill>
                            <a:schemeClr val="tx1"/>
                          </a:solidFill>
                          <a:effectLst/>
                          <a:latin typeface="Times New Roman" panose="02020603050405020304" pitchFamily="18" charset="0"/>
                          <a:ea typeface="Times New Roman" panose="02020603050405020304" pitchFamily="18" charset="0"/>
                        </a:rPr>
                        <a:t>Marine navigation both an art and science.</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-Union between precise mathematics and instincts…SEAMANSHIP!</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-Good navigator plans voyages carefully.</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-We must gather information as we progress and then evaluate position.</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-If we compare this position to our voyage plan, we can make decisions to:</a:t>
                      </a: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ea typeface="Times New Roman" panose="02020603050405020304" pitchFamily="18" charset="0"/>
                        </a:rPr>
                        <a:t>Avoid danger.</a:t>
                      </a: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ea typeface="Times New Roman" panose="02020603050405020304" pitchFamily="18" charset="0"/>
                        </a:rPr>
                        <a:t>Stay on track .</a:t>
                      </a: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ea typeface="Times New Roman" panose="02020603050405020304" pitchFamily="18" charset="0"/>
                        </a:rPr>
                        <a:t>Navigate safely.</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-Can’t learn everything from a book…you have to develop yourself from experience.</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7FE5C645-CECD-4647-A5F8-186AA798E711}"/>
              </a:ext>
            </a:extLst>
          </p:cNvPr>
          <p:cNvPicPr>
            <a:picLocks noChangeAspect="1"/>
          </p:cNvPicPr>
          <p:nvPr/>
        </p:nvPicPr>
        <p:blipFill>
          <a:blip r:embed="rId5"/>
          <a:stretch>
            <a:fillRect/>
          </a:stretch>
        </p:blipFill>
        <p:spPr>
          <a:xfrm>
            <a:off x="351480" y="1702630"/>
            <a:ext cx="3344143" cy="2320835"/>
          </a:xfrm>
          <a:prstGeom prst="rect">
            <a:avLst/>
          </a:prstGeom>
        </p:spPr>
      </p:pic>
      <p:pic>
        <p:nvPicPr>
          <p:cNvPr id="8" name="Picture 7">
            <a:extLst>
              <a:ext uri="{FF2B5EF4-FFF2-40B4-BE49-F238E27FC236}">
                <a16:creationId xmlns:a16="http://schemas.microsoft.com/office/drawing/2014/main" id="{E13F0BD8-555F-496E-8054-498DDCABA56B}"/>
              </a:ext>
            </a:extLst>
          </p:cNvPr>
          <p:cNvPicPr>
            <a:picLocks noChangeAspect="1"/>
          </p:cNvPicPr>
          <p:nvPr/>
        </p:nvPicPr>
        <p:blipFill>
          <a:blip r:embed="rId6"/>
          <a:stretch>
            <a:fillRect/>
          </a:stretch>
        </p:blipFill>
        <p:spPr>
          <a:xfrm>
            <a:off x="351480" y="4037536"/>
            <a:ext cx="3344143" cy="2287064"/>
          </a:xfrm>
          <a:prstGeom prst="rect">
            <a:avLst/>
          </a:prstGeom>
        </p:spPr>
      </p:pic>
    </p:spTree>
    <p:extLst>
      <p:ext uri="{BB962C8B-B14F-4D97-AF65-F5344CB8AC3E}">
        <p14:creationId xmlns:p14="http://schemas.microsoft.com/office/powerpoint/2010/main" val="1952291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Fundamental Terms and Definitions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472887417"/>
              </p:ext>
            </p:extLst>
          </p:nvPr>
        </p:nvGraphicFramePr>
        <p:xfrm>
          <a:off x="51753" y="1905000"/>
          <a:ext cx="8795887" cy="4152900"/>
        </p:xfrm>
        <a:graphic>
          <a:graphicData uri="http://schemas.openxmlformats.org/drawingml/2006/table">
            <a:tbl>
              <a:tblPr firstRow="1" firstCol="1" bandRow="1">
                <a:tableStyleId>{5C22544A-7EE6-4342-B048-85BDC9FD1C3A}</a:tableStyleId>
              </a:tblPr>
              <a:tblGrid>
                <a:gridCol w="8795887">
                  <a:extLst>
                    <a:ext uri="{9D8B030D-6E8A-4147-A177-3AD203B41FA5}">
                      <a16:colId xmlns:a16="http://schemas.microsoft.com/office/drawing/2014/main" val="460837169"/>
                    </a:ext>
                  </a:extLst>
                </a:gridCol>
              </a:tblGrid>
              <a:tr h="3746458">
                <a:tc>
                  <a:txBody>
                    <a:bodyPr/>
                    <a:lstStyle/>
                    <a:p>
                      <a:pPr marL="0" marR="0" hangingPunct="0">
                        <a:spcBef>
                          <a:spcPts val="0"/>
                        </a:spcBef>
                        <a:spcAft>
                          <a:spcPts val="0"/>
                        </a:spcAft>
                      </a:pPr>
                      <a:r>
                        <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Nautical Charts</a:t>
                      </a:r>
                      <a:r>
                        <a:rPr lang="en-US" sz="1350" u="none" dirty="0">
                          <a:solidFill>
                            <a:schemeClr val="tx1"/>
                          </a:solidFill>
                          <a:effectLst/>
                          <a:latin typeface="Times New Roman" panose="02020603050405020304" pitchFamily="18" charset="0"/>
                          <a:ea typeface="Times New Roman" panose="02020603050405020304" pitchFamily="18" charset="0"/>
                        </a:rPr>
                        <a:t>- Graphic representations of areas of the Earth, in digital or hard copy form, for use in marine navigation.</a:t>
                      </a:r>
                    </a:p>
                    <a:p>
                      <a:pPr marL="0" marR="0" hangingPunct="0">
                        <a:spcBef>
                          <a:spcPts val="0"/>
                        </a:spcBef>
                        <a:spcAft>
                          <a:spcPts val="0"/>
                        </a:spcAft>
                      </a:pPr>
                      <a:endParaRPr lang="en-US" sz="135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Course</a:t>
                      </a:r>
                      <a:r>
                        <a:rPr lang="en-US" sz="1350" u="none" dirty="0">
                          <a:solidFill>
                            <a:schemeClr val="tx1"/>
                          </a:solidFill>
                          <a:effectLst/>
                          <a:latin typeface="Times New Roman" panose="02020603050405020304" pitchFamily="18" charset="0"/>
                          <a:ea typeface="Times New Roman" panose="02020603050405020304" pitchFamily="18" charset="0"/>
                        </a:rPr>
                        <a:t>-The horizontal direction in which a vessel is intended to be steered, measured from north at 000</a:t>
                      </a:r>
                      <a:r>
                        <a:rPr lang="en-US" sz="1350" dirty="0">
                          <a:solidFill>
                            <a:schemeClr val="tx1"/>
                          </a:solidFill>
                          <a:effectLst/>
                          <a:latin typeface="Times New Roman" panose="02020603050405020304" pitchFamily="18" charset="0"/>
                          <a:ea typeface="Times New Roman" panose="02020603050405020304" pitchFamily="18" charset="0"/>
                        </a:rPr>
                        <a:t>°</a:t>
                      </a:r>
                      <a:r>
                        <a:rPr lang="en-US" sz="1350" u="none" dirty="0">
                          <a:solidFill>
                            <a:schemeClr val="tx1"/>
                          </a:solidFill>
                          <a:effectLst/>
                          <a:latin typeface="Times New Roman" panose="02020603050405020304" pitchFamily="18" charset="0"/>
                          <a:ea typeface="Times New Roman" panose="02020603050405020304" pitchFamily="18" charset="0"/>
                        </a:rPr>
                        <a:t> clockwise though 360</a:t>
                      </a:r>
                      <a:r>
                        <a:rPr lang="en-US" sz="1350" dirty="0">
                          <a:solidFill>
                            <a:schemeClr val="tx1"/>
                          </a:solidFill>
                          <a:effectLst/>
                          <a:latin typeface="Times New Roman" panose="02020603050405020304" pitchFamily="18" charset="0"/>
                          <a:ea typeface="Times New Roman" panose="02020603050405020304" pitchFamily="18" charset="0"/>
                        </a:rPr>
                        <a:t>°.</a:t>
                      </a:r>
                    </a:p>
                    <a:p>
                      <a:pPr marL="0" marR="0" hangingPunct="0">
                        <a:spcBef>
                          <a:spcPts val="0"/>
                        </a:spcBef>
                        <a:spcAft>
                          <a:spcPts val="0"/>
                        </a:spcAft>
                      </a:pPr>
                      <a:endParaRPr lang="en-US" sz="135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Heading</a:t>
                      </a:r>
                      <a:r>
                        <a:rPr lang="en-US" sz="1350" u="none" dirty="0">
                          <a:solidFill>
                            <a:schemeClr val="tx1"/>
                          </a:solidFill>
                          <a:effectLst/>
                          <a:latin typeface="Times New Roman" panose="02020603050405020304" pitchFamily="18" charset="0"/>
                          <a:ea typeface="Times New Roman" panose="02020603050405020304" pitchFamily="18" charset="0"/>
                        </a:rPr>
                        <a:t>-The direction in which a vessel is pointed at any given moment, expressed as angular distance from 000</a:t>
                      </a:r>
                      <a:r>
                        <a:rPr lang="en-US" sz="1350" dirty="0">
                          <a:solidFill>
                            <a:schemeClr val="tx1"/>
                          </a:solidFill>
                          <a:effectLst/>
                          <a:latin typeface="Times New Roman" panose="02020603050405020304" pitchFamily="18" charset="0"/>
                          <a:ea typeface="Times New Roman" panose="02020603050405020304" pitchFamily="18" charset="0"/>
                        </a:rPr>
                        <a:t>° clockwise through 360°.</a:t>
                      </a:r>
                    </a:p>
                    <a:p>
                      <a:pPr marL="0" marR="0" hangingPunct="0">
                        <a:spcBef>
                          <a:spcPts val="0"/>
                        </a:spcBef>
                        <a:spcAft>
                          <a:spcPts val="0"/>
                        </a:spcAft>
                      </a:pPr>
                      <a:endParaRPr lang="en-US" sz="1350" u="sng"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Bearing</a:t>
                      </a:r>
                      <a:r>
                        <a:rPr lang="en-US" sz="1350" u="none" dirty="0">
                          <a:solidFill>
                            <a:schemeClr val="tx1"/>
                          </a:solidFill>
                          <a:effectLst/>
                          <a:latin typeface="Times New Roman" panose="02020603050405020304" pitchFamily="18" charset="0"/>
                          <a:ea typeface="Times New Roman" panose="02020603050405020304" pitchFamily="18" charset="0"/>
                        </a:rPr>
                        <a:t>-The direction of one terrestrial point from another, expressed as angular distance from 000</a:t>
                      </a:r>
                      <a:r>
                        <a:rPr lang="en-US" sz="1350" dirty="0">
                          <a:solidFill>
                            <a:schemeClr val="tx1"/>
                          </a:solidFill>
                          <a:effectLst/>
                          <a:latin typeface="Times New Roman" panose="02020603050405020304" pitchFamily="18" charset="0"/>
                          <a:ea typeface="Times New Roman" panose="02020603050405020304" pitchFamily="18" charset="0"/>
                        </a:rPr>
                        <a:t>° clockwise through 360°. Is expressed as either true or relative bearing.</a:t>
                      </a: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Speed</a:t>
                      </a:r>
                      <a:r>
                        <a:rPr lang="en-US" sz="1350" u="none" dirty="0">
                          <a:solidFill>
                            <a:schemeClr val="tx1"/>
                          </a:solidFill>
                          <a:effectLst/>
                          <a:latin typeface="Times New Roman" panose="02020603050405020304" pitchFamily="18" charset="0"/>
                          <a:ea typeface="Times New Roman" panose="02020603050405020304" pitchFamily="18" charset="0"/>
                        </a:rPr>
                        <a:t>-The rate of motion, or distance per unit of time.  In navigation we use </a:t>
                      </a:r>
                      <a:r>
                        <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Knot</a:t>
                      </a:r>
                      <a:r>
                        <a:rPr lang="en-US" sz="1350" u="none" dirty="0">
                          <a:solidFill>
                            <a:schemeClr val="tx1"/>
                          </a:solidFill>
                          <a:effectLst/>
                          <a:latin typeface="Times New Roman" panose="02020603050405020304" pitchFamily="18" charset="0"/>
                          <a:ea typeface="Times New Roman" panose="02020603050405020304" pitchFamily="18" charset="0"/>
                        </a:rPr>
                        <a:t>, or a rate of 1 NM (2,025.37 yards…we usually just say 2,000!) per hour.</a:t>
                      </a:r>
                    </a:p>
                    <a:p>
                      <a:pPr marL="0" marR="0" hangingPunct="0">
                        <a:spcBef>
                          <a:spcPts val="0"/>
                        </a:spcBef>
                        <a:spcAft>
                          <a:spcPts val="0"/>
                        </a:spcAft>
                      </a:pP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Lines of Position (LOP)</a:t>
                      </a:r>
                      <a:r>
                        <a:rPr lang="en-US" sz="1350" u="none" dirty="0">
                          <a:solidFill>
                            <a:schemeClr val="tx1"/>
                          </a:solidFill>
                          <a:effectLst/>
                          <a:latin typeface="Times New Roman" panose="02020603050405020304" pitchFamily="18" charset="0"/>
                          <a:ea typeface="Times New Roman" panose="02020603050405020304" pitchFamily="18" charset="0"/>
                        </a:rPr>
                        <a:t>-A line that is plotted on a chart with which our position lies. It may be taken from a visual aid, RADAR or a celestial sight reduction.</a:t>
                      </a:r>
                    </a:p>
                    <a:p>
                      <a:pPr marL="0" marR="0" hangingPunct="0">
                        <a:spcBef>
                          <a:spcPts val="0"/>
                        </a:spcBef>
                        <a:spcAft>
                          <a:spcPts val="0"/>
                        </a:spcAft>
                      </a:pP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Fix</a:t>
                      </a:r>
                      <a:r>
                        <a:rPr lang="en-US" sz="1350" u="none" dirty="0">
                          <a:solidFill>
                            <a:schemeClr val="tx1"/>
                          </a:solidFill>
                          <a:effectLst/>
                          <a:latin typeface="Times New Roman" panose="02020603050405020304" pitchFamily="18" charset="0"/>
                          <a:ea typeface="Times New Roman" panose="02020603050405020304" pitchFamily="18" charset="0"/>
                        </a:rPr>
                        <a:t>-A position derived from measuring external reference points, typically the intersection of three or more LOPs.</a:t>
                      </a: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287730272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Terrestrial Coordinate System</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167500543"/>
              </p:ext>
            </p:extLst>
          </p:nvPr>
        </p:nvGraphicFramePr>
        <p:xfrm>
          <a:off x="51753" y="1905000"/>
          <a:ext cx="4291647" cy="4500838"/>
        </p:xfrm>
        <a:graphic>
          <a:graphicData uri="http://schemas.openxmlformats.org/drawingml/2006/table">
            <a:tbl>
              <a:tblPr firstRow="1" firstCol="1" bandRow="1">
                <a:tableStyleId>{5C22544A-7EE6-4342-B048-85BDC9FD1C3A}</a:tableStyleId>
              </a:tblPr>
              <a:tblGrid>
                <a:gridCol w="42916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Prime Meridian</a:t>
                      </a:r>
                      <a:r>
                        <a:rPr lang="en-US" sz="1350" u="none" dirty="0">
                          <a:solidFill>
                            <a:schemeClr val="tx1"/>
                          </a:solidFill>
                          <a:effectLst/>
                          <a:latin typeface="Times New Roman" panose="02020603050405020304" pitchFamily="18" charset="0"/>
                          <a:ea typeface="Times New Roman" panose="02020603050405020304" pitchFamily="18" charset="0"/>
                        </a:rPr>
                        <a:t>-The base line of Longitude from which all lines of longitude are measured from. Based in Greenwich, England and runs from True North to True South.</a:t>
                      </a: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Longitude</a:t>
                      </a:r>
                      <a:r>
                        <a:rPr lang="en-US" sz="1350" u="none" dirty="0">
                          <a:solidFill>
                            <a:schemeClr val="tx1"/>
                          </a:solidFill>
                          <a:effectLst/>
                          <a:latin typeface="Times New Roman" panose="02020603050405020304" pitchFamily="18" charset="0"/>
                          <a:ea typeface="Times New Roman" panose="02020603050405020304" pitchFamily="18" charset="0"/>
                        </a:rPr>
                        <a:t>-The angular distance between the Prime Meridian (base longitude) and the meridian of a point on Earth. Measured 000</a:t>
                      </a:r>
                      <a:r>
                        <a:rPr lang="en-US" sz="1350" dirty="0">
                          <a:solidFill>
                            <a:schemeClr val="tx1"/>
                          </a:solidFill>
                          <a:effectLst/>
                          <a:latin typeface="Times New Roman" panose="02020603050405020304" pitchFamily="18" charset="0"/>
                          <a:ea typeface="Times New Roman" panose="02020603050405020304" pitchFamily="18" charset="0"/>
                        </a:rPr>
                        <a:t>°-180° East or West of the Prime Meridian.</a:t>
                      </a:r>
                    </a:p>
                    <a:p>
                      <a:pPr marL="285750" marR="0" indent="-285750" hangingPunct="0">
                        <a:spcBef>
                          <a:spcPts val="0"/>
                        </a:spcBef>
                        <a:spcAft>
                          <a:spcPts val="0"/>
                        </a:spcAft>
                        <a:buFont typeface="Arial" panose="020B0604020202020204" pitchFamily="34" charset="0"/>
                        <a:buChar char="•"/>
                      </a:pPr>
                      <a:r>
                        <a:rPr lang="en-US" sz="1350" dirty="0">
                          <a:solidFill>
                            <a:schemeClr val="tx1"/>
                          </a:solidFill>
                          <a:effectLst/>
                          <a:latin typeface="Times New Roman" panose="02020603050405020304" pitchFamily="18" charset="0"/>
                          <a:ea typeface="Times New Roman" panose="02020603050405020304" pitchFamily="18" charset="0"/>
                        </a:rPr>
                        <a:t>Lines of Longitude are commonly referred to as meridians.</a:t>
                      </a:r>
                    </a:p>
                    <a:p>
                      <a:pPr marL="0" marR="0" hangingPunct="0">
                        <a:spcBef>
                          <a:spcPts val="0"/>
                        </a:spcBef>
                        <a:spcAft>
                          <a:spcPts val="0"/>
                        </a:spcAft>
                      </a:pPr>
                      <a:endParaRPr lang="en-US" sz="1350" u="sng"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Equator</a:t>
                      </a:r>
                      <a:r>
                        <a:rPr lang="en-US" sz="1350" u="none" dirty="0">
                          <a:solidFill>
                            <a:schemeClr val="tx1"/>
                          </a:solidFill>
                          <a:effectLst/>
                          <a:latin typeface="Times New Roman" panose="02020603050405020304" pitchFamily="18" charset="0"/>
                          <a:ea typeface="Times New Roman" panose="02020603050405020304" pitchFamily="18" charset="0"/>
                        </a:rPr>
                        <a:t>-A great circle at latitude 0</a:t>
                      </a:r>
                      <a:r>
                        <a:rPr lang="en-US" sz="1350" dirty="0">
                          <a:solidFill>
                            <a:schemeClr val="tx1"/>
                          </a:solidFill>
                          <a:effectLst/>
                          <a:latin typeface="Times New Roman" panose="02020603050405020304" pitchFamily="18" charset="0"/>
                          <a:ea typeface="Times New Roman" panose="02020603050405020304" pitchFamily="18" charset="0"/>
                        </a:rPr>
                        <a:t>° that bisects the Northern and Southern Hemisphere.</a:t>
                      </a:r>
                    </a:p>
                    <a:p>
                      <a:pPr marL="0" marR="0" hangingPunct="0">
                        <a:spcBef>
                          <a:spcPts val="0"/>
                        </a:spcBef>
                        <a:spcAft>
                          <a:spcPts val="0"/>
                        </a:spcAft>
                      </a:pPr>
                      <a:endPar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35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Latitude</a:t>
                      </a:r>
                      <a:r>
                        <a:rPr lang="en-US" sz="1350" u="none" dirty="0">
                          <a:solidFill>
                            <a:schemeClr val="tx1"/>
                          </a:solidFill>
                          <a:effectLst/>
                          <a:latin typeface="Times New Roman" panose="02020603050405020304" pitchFamily="18" charset="0"/>
                          <a:ea typeface="Times New Roman" panose="02020603050405020304" pitchFamily="18" charset="0"/>
                        </a:rPr>
                        <a:t>-The angular distance from the Equator (base latitude) measured north or south from 000</a:t>
                      </a:r>
                      <a:r>
                        <a:rPr lang="en-US" sz="1350" dirty="0">
                          <a:solidFill>
                            <a:schemeClr val="tx1"/>
                          </a:solidFill>
                          <a:effectLst/>
                          <a:latin typeface="Times New Roman" panose="02020603050405020304" pitchFamily="18" charset="0"/>
                          <a:ea typeface="Times New Roman" panose="02020603050405020304" pitchFamily="18" charset="0"/>
                        </a:rPr>
                        <a:t>°-90° at the poles.</a:t>
                      </a:r>
                    </a:p>
                    <a:p>
                      <a:pPr marL="285750" marR="0" indent="-285750" hangingPunct="0">
                        <a:spcBef>
                          <a:spcPts val="0"/>
                        </a:spcBef>
                        <a:spcAft>
                          <a:spcPts val="0"/>
                        </a:spcAft>
                        <a:buFont typeface="Arial" panose="020B0604020202020204" pitchFamily="34" charset="0"/>
                        <a:buChar char="•"/>
                      </a:pPr>
                      <a:r>
                        <a:rPr lang="en-US" sz="1350" u="none" dirty="0">
                          <a:solidFill>
                            <a:schemeClr val="tx1"/>
                          </a:solidFill>
                          <a:effectLst/>
                          <a:latin typeface="Times New Roman" panose="02020603050405020304" pitchFamily="18" charset="0"/>
                          <a:ea typeface="Times New Roman" panose="02020603050405020304" pitchFamily="18" charset="0"/>
                        </a:rPr>
                        <a:t>Lines of Latitude are commonly referred to as Parallels.</a:t>
                      </a:r>
                      <a:endParaRPr lang="en-US" sz="1350" u="none"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56130FA0-1EEB-4115-AF7B-F2174747ECB9}"/>
              </a:ext>
            </a:extLst>
          </p:cNvPr>
          <p:cNvPicPr>
            <a:picLocks noChangeAspect="1"/>
          </p:cNvPicPr>
          <p:nvPr/>
        </p:nvPicPr>
        <p:blipFill>
          <a:blip r:embed="rId5"/>
          <a:stretch>
            <a:fillRect/>
          </a:stretch>
        </p:blipFill>
        <p:spPr>
          <a:xfrm>
            <a:off x="4382169" y="1810684"/>
            <a:ext cx="4748384" cy="4500838"/>
          </a:xfrm>
          <a:prstGeom prst="rect">
            <a:avLst/>
          </a:prstGeom>
        </p:spPr>
      </p:pic>
    </p:spTree>
    <p:extLst>
      <p:ext uri="{BB962C8B-B14F-4D97-AF65-F5344CB8AC3E}">
        <p14:creationId xmlns:p14="http://schemas.microsoft.com/office/powerpoint/2010/main" val="380212135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Terrestrial Coordinate System</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067182697"/>
              </p:ext>
            </p:extLst>
          </p:nvPr>
        </p:nvGraphicFramePr>
        <p:xfrm>
          <a:off x="51753" y="1905000"/>
          <a:ext cx="4291647" cy="4500838"/>
        </p:xfrm>
        <a:graphic>
          <a:graphicData uri="http://schemas.openxmlformats.org/drawingml/2006/table">
            <a:tbl>
              <a:tblPr firstRow="1" firstCol="1" bandRow="1">
                <a:tableStyleId>{5C22544A-7EE6-4342-B048-85BDC9FD1C3A}</a:tableStyleId>
              </a:tblPr>
              <a:tblGrid>
                <a:gridCol w="42916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0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-Latitude </a:t>
                      </a:r>
                      <a:r>
                        <a:rPr lang="en-US" sz="2000" u="none" dirty="0">
                          <a:solidFill>
                            <a:schemeClr val="tx1"/>
                          </a:solidFill>
                          <a:effectLst/>
                          <a:latin typeface="Times New Roman" panose="02020603050405020304" pitchFamily="18" charset="0"/>
                          <a:ea typeface="Times New Roman" panose="02020603050405020304" pitchFamily="18" charset="0"/>
                        </a:rPr>
                        <a:t>will be expressed in degrees, minutes and seconds followed by the suffix N/S.</a:t>
                      </a:r>
                    </a:p>
                    <a:p>
                      <a:pPr marL="0" marR="0" hangingPunct="0">
                        <a:spcBef>
                          <a:spcPts val="0"/>
                        </a:spcBef>
                        <a:spcAft>
                          <a:spcPts val="0"/>
                        </a:spcAft>
                      </a:pPr>
                      <a:r>
                        <a:rPr lang="pt-BR" sz="2800" u="sng" dirty="0">
                          <a:solidFill>
                            <a:srgbClr val="FF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ᵠ = XXº XX’ XX’’ N/S</a:t>
                      </a:r>
                      <a:endParaRPr lang="en-US" sz="2800" u="sng" dirty="0">
                        <a:solidFill>
                          <a:srgbClr val="FF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35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a:t>
                      </a:r>
                      <a:r>
                        <a:rPr lang="en-US" sz="20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Longitude</a:t>
                      </a:r>
                      <a:r>
                        <a:rPr lang="en-US" sz="2000" u="none" dirty="0">
                          <a:solidFill>
                            <a:schemeClr val="tx1"/>
                          </a:solidFill>
                          <a:effectLst/>
                          <a:latin typeface="Times New Roman" panose="02020603050405020304" pitchFamily="18" charset="0"/>
                          <a:ea typeface="Times New Roman" panose="02020603050405020304" pitchFamily="18" charset="0"/>
                        </a:rPr>
                        <a:t> will be expressed in degrees, minutes and seconds followed by the suffix E/W</a:t>
                      </a:r>
                    </a:p>
                    <a:p>
                      <a:pPr marL="0" marR="0" hangingPunct="0">
                        <a:spcBef>
                          <a:spcPts val="0"/>
                        </a:spcBef>
                        <a:spcAft>
                          <a:spcPts val="0"/>
                        </a:spcAft>
                      </a:pPr>
                      <a:endParaRPr lang="en-US" sz="135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pl-PL" sz="2800" u="sng" dirty="0">
                          <a:solidFill>
                            <a:srgbClr val="FF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λ = XXXº XX’ XX’’ E/W </a:t>
                      </a:r>
                      <a:endParaRPr lang="en-US" sz="2800" u="sng" dirty="0">
                        <a:solidFill>
                          <a:srgbClr val="FF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56130FA0-1EEB-4115-AF7B-F2174747ECB9}"/>
              </a:ext>
            </a:extLst>
          </p:cNvPr>
          <p:cNvPicPr>
            <a:picLocks noChangeAspect="1"/>
          </p:cNvPicPr>
          <p:nvPr/>
        </p:nvPicPr>
        <p:blipFill>
          <a:blip r:embed="rId5"/>
          <a:stretch>
            <a:fillRect/>
          </a:stretch>
        </p:blipFill>
        <p:spPr>
          <a:xfrm>
            <a:off x="4382169" y="1810684"/>
            <a:ext cx="4748384" cy="4500838"/>
          </a:xfrm>
          <a:prstGeom prst="rect">
            <a:avLst/>
          </a:prstGeom>
        </p:spPr>
      </p:pic>
    </p:spTree>
    <p:extLst>
      <p:ext uri="{BB962C8B-B14F-4D97-AF65-F5344CB8AC3E}">
        <p14:creationId xmlns:p14="http://schemas.microsoft.com/office/powerpoint/2010/main" val="72381909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Terrestrial Coordinate System</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83779491"/>
              </p:ext>
            </p:extLst>
          </p:nvPr>
        </p:nvGraphicFramePr>
        <p:xfrm>
          <a:off x="51753" y="1905000"/>
          <a:ext cx="4291647" cy="4500838"/>
        </p:xfrm>
        <a:graphic>
          <a:graphicData uri="http://schemas.openxmlformats.org/drawingml/2006/table">
            <a:tbl>
              <a:tblPr firstRow="1" firstCol="1" bandRow="1">
                <a:tableStyleId>{5C22544A-7EE6-4342-B048-85BDC9FD1C3A}</a:tableStyleId>
              </a:tblPr>
              <a:tblGrid>
                <a:gridCol w="42916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800" u="none" dirty="0">
                          <a:solidFill>
                            <a:schemeClr val="tx1"/>
                          </a:solidFill>
                          <a:effectLst/>
                          <a:latin typeface="Times New Roman" panose="02020603050405020304" pitchFamily="18" charset="0"/>
                          <a:ea typeface="Times New Roman" panose="02020603050405020304" pitchFamily="18" charset="0"/>
                        </a:rPr>
                        <a:t>-A combination of latitude and longitude is a position on the Earth’s Grid.</a:t>
                      </a:r>
                    </a:p>
                    <a:p>
                      <a:pPr marL="0" marR="0" hangingPunct="0">
                        <a:spcBef>
                          <a:spcPts val="0"/>
                        </a:spcBef>
                        <a:spcAft>
                          <a:spcPts val="0"/>
                        </a:spcAft>
                      </a:pP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u="none" dirty="0">
                          <a:solidFill>
                            <a:schemeClr val="tx1"/>
                          </a:solidFill>
                          <a:effectLst/>
                          <a:latin typeface="Times New Roman" panose="02020603050405020304" pitchFamily="18" charset="0"/>
                          <a:ea typeface="Times New Roman" panose="02020603050405020304" pitchFamily="18" charset="0"/>
                        </a:rPr>
                        <a:t>-Example:</a:t>
                      </a:r>
                    </a:p>
                    <a:p>
                      <a:pPr marL="0" marR="0" hangingPunct="0">
                        <a:spcBef>
                          <a:spcPts val="0"/>
                        </a:spcBef>
                        <a:spcAft>
                          <a:spcPts val="0"/>
                        </a:spcAft>
                      </a:pPr>
                      <a:r>
                        <a:rPr lang="en-US" sz="1800" u="none" dirty="0">
                          <a:solidFill>
                            <a:schemeClr val="tx1"/>
                          </a:solidFill>
                          <a:effectLst/>
                          <a:latin typeface="Times New Roman" panose="02020603050405020304" pitchFamily="18" charset="0"/>
                          <a:ea typeface="Times New Roman" panose="02020603050405020304" pitchFamily="18" charset="0"/>
                        </a:rPr>
                        <a:t>Riverside Observatory coordinates:</a:t>
                      </a:r>
                    </a:p>
                    <a:p>
                      <a:pPr marL="0" marR="0" hangingPunct="0">
                        <a:spcBef>
                          <a:spcPts val="0"/>
                        </a:spcBef>
                        <a:spcAft>
                          <a:spcPts val="0"/>
                        </a:spcAft>
                      </a:pPr>
                      <a:r>
                        <a:rPr lang="en-US" sz="1800" u="none" dirty="0">
                          <a:solidFill>
                            <a:schemeClr val="tx1"/>
                          </a:solidFill>
                          <a:effectLst/>
                          <a:latin typeface="Times New Roman" panose="02020603050405020304" pitchFamily="18" charset="0"/>
                          <a:ea typeface="Times New Roman" panose="02020603050405020304" pitchFamily="18" charset="0"/>
                        </a:rPr>
                        <a:t>- Lat. 	= 33°57’ 12’’ N</a:t>
                      </a:r>
                    </a:p>
                    <a:p>
                      <a:pPr marL="0" marR="0" hangingPunct="0">
                        <a:spcBef>
                          <a:spcPts val="0"/>
                        </a:spcBef>
                        <a:spcAft>
                          <a:spcPts val="0"/>
                        </a:spcAft>
                      </a:pPr>
                      <a:r>
                        <a:rPr lang="en-US" sz="1800" u="none" dirty="0">
                          <a:solidFill>
                            <a:schemeClr val="tx1"/>
                          </a:solidFill>
                          <a:effectLst/>
                          <a:latin typeface="Times New Roman" panose="02020603050405020304" pitchFamily="18" charset="0"/>
                          <a:ea typeface="Times New Roman" panose="02020603050405020304" pitchFamily="18" charset="0"/>
                        </a:rPr>
                        <a:t>- Long. 	= 117°23’ 46’’ W</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050" name="Picture 2" descr="https://lh5.googleusercontent.com/U0Q7o-pgGM_R6VBw49H-9LUTh_jrx5OJsh1ItrI2pRtK_dFYnMvQ_3NC6KhAuMI31kk1QmHghlv2q817SRBC58WUsMkbrTwG2RfsnLJC8sQ1oyNXSBilS7vlrDCGp4LF6f0DMf-sL62s9V8cFe3Jgq2wqD2hEUhVXQQwN2teR6B5wYG5vUvfKac1dpjrcP0cL_iJhhO7=nw">
            <a:extLst>
              <a:ext uri="{FF2B5EF4-FFF2-40B4-BE49-F238E27FC236}">
                <a16:creationId xmlns:a16="http://schemas.microsoft.com/office/drawing/2014/main" id="{A2CBED74-3DD0-460A-B469-AE2217DCDE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4384" y="1804153"/>
            <a:ext cx="4070926" cy="4234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02651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err="1">
                <a:latin typeface="Calibri" panose="020F0502020204030204" pitchFamily="34" charset="0"/>
                <a:cs typeface="Calibri" panose="020F0502020204030204" pitchFamily="34" charset="0"/>
              </a:rPr>
              <a:t>Rhumb</a:t>
            </a:r>
            <a:r>
              <a:rPr lang="en-US" sz="4800" dirty="0">
                <a:latin typeface="Calibri" panose="020F0502020204030204" pitchFamily="34" charset="0"/>
                <a:cs typeface="Calibri" panose="020F0502020204030204" pitchFamily="34" charset="0"/>
              </a:rPr>
              <a:t> Lines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843277370"/>
              </p:ext>
            </p:extLst>
          </p:nvPr>
        </p:nvGraphicFramePr>
        <p:xfrm>
          <a:off x="51753" y="1905000"/>
          <a:ext cx="4291647" cy="5250180"/>
        </p:xfrm>
        <a:graphic>
          <a:graphicData uri="http://schemas.openxmlformats.org/drawingml/2006/table">
            <a:tbl>
              <a:tblPr firstRow="1" firstCol="1" bandRow="1">
                <a:tableStyleId>{5C22544A-7EE6-4342-B048-85BDC9FD1C3A}</a:tableStyleId>
              </a:tblPr>
              <a:tblGrid>
                <a:gridCol w="42916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t>
                      </a:r>
                      <a:r>
                        <a:rPr lang="en-US" sz="1800" u="sng" dirty="0" err="1">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Rhumb</a:t>
                      </a: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t>
                      </a:r>
                      <a:r>
                        <a:rPr lang="en-US" sz="18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Line-</a:t>
                      </a:r>
                      <a:r>
                        <a:rPr lang="en-US" sz="1800" b="1" u="none" dirty="0">
                          <a:solidFill>
                            <a:schemeClr val="tx1"/>
                          </a:solidFill>
                          <a:effectLst/>
                          <a:latin typeface="Times New Roman" panose="02020603050405020304" pitchFamily="18" charset="0"/>
                          <a:ea typeface="Times New Roman" panose="02020603050405020304" pitchFamily="18" charset="0"/>
                        </a:rPr>
                        <a:t>A line, typically drawn on a chart, that is making the same angle with all meridians. It has a path with constant bearing relative to true north.</a:t>
                      </a:r>
                    </a:p>
                    <a:p>
                      <a:pPr marL="285750" marR="0" indent="-285750" hangingPunct="0">
                        <a:spcBef>
                          <a:spcPts val="0"/>
                        </a:spcBef>
                        <a:spcAft>
                          <a:spcPts val="0"/>
                        </a:spcAft>
                        <a:buFont typeface="Arial" panose="020B0604020202020204" pitchFamily="34" charset="0"/>
                        <a:buChar char="•"/>
                      </a:pPr>
                      <a:r>
                        <a:rPr lang="en-US" sz="1800" b="1" u="none" dirty="0">
                          <a:solidFill>
                            <a:schemeClr val="tx1"/>
                          </a:solidFill>
                          <a:effectLst/>
                          <a:latin typeface="Times New Roman" panose="02020603050405020304" pitchFamily="18" charset="0"/>
                          <a:ea typeface="Times New Roman" panose="02020603050405020304" pitchFamily="18" charset="0"/>
                        </a:rPr>
                        <a:t>We plot </a:t>
                      </a:r>
                      <a:r>
                        <a:rPr lang="en-US" sz="1800" b="1" u="none" dirty="0" err="1">
                          <a:solidFill>
                            <a:schemeClr val="tx1"/>
                          </a:solidFill>
                          <a:effectLst/>
                          <a:latin typeface="Times New Roman" panose="02020603050405020304" pitchFamily="18" charset="0"/>
                          <a:ea typeface="Times New Roman" panose="02020603050405020304" pitchFamily="18" charset="0"/>
                        </a:rPr>
                        <a:t>rhumb</a:t>
                      </a:r>
                      <a:r>
                        <a:rPr lang="en-US" sz="1800" b="1" u="none" dirty="0">
                          <a:solidFill>
                            <a:schemeClr val="tx1"/>
                          </a:solidFill>
                          <a:effectLst/>
                          <a:latin typeface="Times New Roman" panose="02020603050405020304" pitchFamily="18" charset="0"/>
                          <a:ea typeface="Times New Roman" panose="02020603050405020304" pitchFamily="18" charset="0"/>
                        </a:rPr>
                        <a:t> lines on nautical charts to represent our track lines, lines of bearing, etc. These are plotted as straight lines. </a:t>
                      </a:r>
                      <a:r>
                        <a:rPr lang="en-US" sz="1800" b="1" u="none" dirty="0" err="1">
                          <a:solidFill>
                            <a:schemeClr val="tx1"/>
                          </a:solidFill>
                          <a:effectLst/>
                          <a:latin typeface="Times New Roman" panose="02020603050405020304" pitchFamily="18" charset="0"/>
                          <a:ea typeface="Times New Roman" panose="02020603050405020304" pitchFamily="18" charset="0"/>
                        </a:rPr>
                        <a:t>Rhumb</a:t>
                      </a:r>
                      <a:r>
                        <a:rPr lang="en-US" sz="1800" b="1" u="none" dirty="0">
                          <a:solidFill>
                            <a:schemeClr val="tx1"/>
                          </a:solidFill>
                          <a:effectLst/>
                          <a:latin typeface="Times New Roman" panose="02020603050405020304" pitchFamily="18" charset="0"/>
                          <a:ea typeface="Times New Roman" panose="02020603050405020304" pitchFamily="18" charset="0"/>
                        </a:rPr>
                        <a:t> lines that are Meridians and Parallels will maintain constant true directions, but since the Earth is round, any other </a:t>
                      </a:r>
                      <a:r>
                        <a:rPr lang="en-US" sz="1800" b="1" u="none" dirty="0" err="1">
                          <a:solidFill>
                            <a:schemeClr val="tx1"/>
                          </a:solidFill>
                          <a:effectLst/>
                          <a:latin typeface="Times New Roman" panose="02020603050405020304" pitchFamily="18" charset="0"/>
                          <a:ea typeface="Times New Roman" panose="02020603050405020304" pitchFamily="18" charset="0"/>
                        </a:rPr>
                        <a:t>rhumb</a:t>
                      </a:r>
                      <a:r>
                        <a:rPr lang="en-US" sz="1800" b="1" u="none" dirty="0">
                          <a:solidFill>
                            <a:schemeClr val="tx1"/>
                          </a:solidFill>
                          <a:effectLst/>
                          <a:latin typeface="Times New Roman" panose="02020603050405020304" pitchFamily="18" charset="0"/>
                          <a:ea typeface="Times New Roman" panose="02020603050405020304" pitchFamily="18" charset="0"/>
                        </a:rPr>
                        <a:t> line will eventually spiral towards the pole as it covers great distances, called a </a:t>
                      </a:r>
                      <a:r>
                        <a:rPr lang="en-US" sz="18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loxodromic curve </a:t>
                      </a:r>
                      <a:r>
                        <a:rPr lang="en-US" sz="1800" b="1" u="none" dirty="0">
                          <a:solidFill>
                            <a:schemeClr val="tx1"/>
                          </a:solidFill>
                          <a:effectLst/>
                          <a:latin typeface="Times New Roman" panose="02020603050405020304" pitchFamily="18" charset="0"/>
                          <a:ea typeface="Times New Roman" panose="02020603050405020304" pitchFamily="18" charset="0"/>
                        </a:rPr>
                        <a:t>or </a:t>
                      </a:r>
                      <a:r>
                        <a:rPr lang="en-US" sz="18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loxodrome</a:t>
                      </a:r>
                      <a:r>
                        <a:rPr lang="en-US" sz="1800" b="1" u="none" dirty="0">
                          <a:solidFill>
                            <a:schemeClr val="tx1"/>
                          </a:solidFill>
                          <a:effectLst/>
                          <a:latin typeface="Times New Roman" panose="02020603050405020304" pitchFamily="18" charset="0"/>
                          <a:ea typeface="Times New Roman" panose="02020603050405020304" pitchFamily="18" charset="0"/>
                        </a:rPr>
                        <a:t>. </a:t>
                      </a:r>
                      <a:r>
                        <a:rPr lang="en-US" sz="1800" b="1" u="none" dirty="0" err="1">
                          <a:solidFill>
                            <a:schemeClr val="tx1"/>
                          </a:solidFill>
                          <a:effectLst/>
                          <a:latin typeface="Times New Roman" panose="02020603050405020304" pitchFamily="18" charset="0"/>
                          <a:ea typeface="Times New Roman" panose="02020603050405020304" pitchFamily="18" charset="0"/>
                        </a:rPr>
                        <a:t>Rhumb</a:t>
                      </a:r>
                      <a:r>
                        <a:rPr lang="en-US" sz="1800" b="1" u="none" dirty="0">
                          <a:solidFill>
                            <a:schemeClr val="tx1"/>
                          </a:solidFill>
                          <a:effectLst/>
                          <a:latin typeface="Times New Roman" panose="02020603050405020304" pitchFamily="18" charset="0"/>
                          <a:ea typeface="Times New Roman" panose="02020603050405020304" pitchFamily="18" charset="0"/>
                        </a:rPr>
                        <a:t> lines work well on large scale charts!</a:t>
                      </a:r>
                    </a:p>
                    <a:p>
                      <a:pPr marL="0" marR="0" indent="0" hangingPunct="0">
                        <a:spcBef>
                          <a:spcPts val="0"/>
                        </a:spcBef>
                        <a:spcAft>
                          <a:spcPts val="0"/>
                        </a:spcAft>
                        <a:buFont typeface="Arial" panose="020B0604020202020204" pitchFamily="34" charset="0"/>
                        <a:buNone/>
                      </a:pPr>
                      <a:endParaRPr lang="en-US" sz="1350" b="1" u="none" dirty="0">
                        <a:solidFill>
                          <a:schemeClr val="tx1"/>
                        </a:solidFill>
                        <a:effectLst/>
                        <a:latin typeface="Times New Roman" panose="02020603050405020304" pitchFamily="18" charset="0"/>
                        <a:ea typeface="Times New Roman" panose="02020603050405020304" pitchFamily="18" charset="0"/>
                      </a:endParaRPr>
                    </a:p>
                    <a:p>
                      <a:pPr marL="0" marR="0" indent="0" hangingPunct="0">
                        <a:spcBef>
                          <a:spcPts val="0"/>
                        </a:spcBef>
                        <a:spcAft>
                          <a:spcPts val="0"/>
                        </a:spcAft>
                        <a:buFont typeface="Arial" panose="020B0604020202020204" pitchFamily="34" charset="0"/>
                        <a:buNone/>
                      </a:pPr>
                      <a:endParaRPr lang="en-US" sz="1350" b="1"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350" b="1" u="none"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E94D77ED-B339-4DA8-9D7B-BC5315C8AC1E}"/>
              </a:ext>
            </a:extLst>
          </p:cNvPr>
          <p:cNvPicPr>
            <a:picLocks noChangeAspect="1"/>
          </p:cNvPicPr>
          <p:nvPr/>
        </p:nvPicPr>
        <p:blipFill rotWithShape="1">
          <a:blip r:embed="rId5"/>
          <a:srcRect l="74167" t="38956" r="17500" b="29259"/>
          <a:stretch/>
        </p:blipFill>
        <p:spPr>
          <a:xfrm>
            <a:off x="4743312" y="1717116"/>
            <a:ext cx="4019687" cy="4312035"/>
          </a:xfrm>
          <a:prstGeom prst="rect">
            <a:avLst/>
          </a:prstGeom>
        </p:spPr>
      </p:pic>
    </p:spTree>
    <p:extLst>
      <p:ext uri="{BB962C8B-B14F-4D97-AF65-F5344CB8AC3E}">
        <p14:creationId xmlns:p14="http://schemas.microsoft.com/office/powerpoint/2010/main" val="423252703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Great Circle Lines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517987090"/>
              </p:ext>
            </p:extLst>
          </p:nvPr>
        </p:nvGraphicFramePr>
        <p:xfrm>
          <a:off x="51753" y="1752600"/>
          <a:ext cx="4291647" cy="4983480"/>
        </p:xfrm>
        <a:graphic>
          <a:graphicData uri="http://schemas.openxmlformats.org/drawingml/2006/table">
            <a:tbl>
              <a:tblPr firstRow="1" firstCol="1" bandRow="1">
                <a:tableStyleId>{5C22544A-7EE6-4342-B048-85BDC9FD1C3A}</a:tableStyleId>
              </a:tblPr>
              <a:tblGrid>
                <a:gridCol w="4291647">
                  <a:extLst>
                    <a:ext uri="{9D8B030D-6E8A-4147-A177-3AD203B41FA5}">
                      <a16:colId xmlns:a16="http://schemas.microsoft.com/office/drawing/2014/main" val="460837169"/>
                    </a:ext>
                  </a:extLst>
                </a:gridCol>
              </a:tblGrid>
              <a:tr h="4256998">
                <a:tc>
                  <a:txBody>
                    <a:bodyPr/>
                    <a:lstStyle/>
                    <a:p>
                      <a:pPr rtl="0">
                        <a:spcBef>
                          <a:spcPts val="0"/>
                        </a:spcBef>
                        <a:spcAft>
                          <a:spcPts val="0"/>
                        </a:spcAft>
                      </a:pPr>
                      <a:r>
                        <a:rPr lang="en-US" sz="2000" b="1" i="0" u="sng" dirty="0">
                          <a:solidFill>
                            <a:srgbClr val="000000"/>
                          </a:solidFill>
                          <a:effectLst/>
                          <a:latin typeface="Times New Roman" panose="02020603050405020304" pitchFamily="18" charset="0"/>
                        </a:rPr>
                        <a:t>-</a:t>
                      </a:r>
                      <a:r>
                        <a:rPr lang="en-US" sz="2000" b="1" i="0" u="sng" strike="noStrike" dirty="0">
                          <a:solidFill>
                            <a:srgbClr val="000000"/>
                          </a:solidFill>
                          <a:effectLst>
                            <a:outerShdw blurRad="38100" dist="38100" dir="2700000" algn="tl">
                              <a:srgbClr val="000000">
                                <a:alpha val="43137"/>
                              </a:srgbClr>
                            </a:outerShdw>
                          </a:effectLst>
                          <a:latin typeface="Times New Roman" panose="02020603050405020304" pitchFamily="18" charset="0"/>
                        </a:rPr>
                        <a:t>Great Circle Line-</a:t>
                      </a:r>
                      <a:r>
                        <a:rPr lang="en-US" sz="2000" b="1" i="0" u="none" strike="noStrike" dirty="0">
                          <a:solidFill>
                            <a:srgbClr val="000000"/>
                          </a:solidFill>
                          <a:effectLst/>
                          <a:latin typeface="Times New Roman" panose="02020603050405020304" pitchFamily="18" charset="0"/>
                        </a:rPr>
                        <a:t>A line that represents the circular intersection of a sphere and a plane passing through the sphere’s center point.</a:t>
                      </a:r>
                    </a:p>
                    <a:p>
                      <a:pPr marL="342900" indent="-342900" rtl="0">
                        <a:spcBef>
                          <a:spcPts val="0"/>
                        </a:spcBef>
                        <a:spcAft>
                          <a:spcPts val="0"/>
                        </a:spcAft>
                        <a:buFont typeface="Arial" panose="020B0604020202020204" pitchFamily="34" charset="0"/>
                        <a:buChar char="•"/>
                      </a:pPr>
                      <a:r>
                        <a:rPr lang="en-US" sz="20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Any circle formed on the surface of Earth by the intersection of a plane passing through the center of the Earth, thereby dividing Earth into two equal parts.</a:t>
                      </a:r>
                      <a:endParaRPr lang="en-US" sz="2000" b="1" dirty="0">
                        <a:solidFill>
                          <a:schemeClr val="tx1"/>
                        </a:solidFill>
                        <a:effectLst/>
                        <a:latin typeface="Times New Roman" panose="02020603050405020304" pitchFamily="18" charset="0"/>
                        <a:cs typeface="Times New Roman" panose="02020603050405020304" pitchFamily="18" charset="0"/>
                      </a:endParaRPr>
                    </a:p>
                    <a:p>
                      <a:pPr marL="285750" indent="-285750" rtl="0" fontAlgn="base">
                        <a:spcBef>
                          <a:spcPts val="0"/>
                        </a:spcBef>
                        <a:spcAft>
                          <a:spcPts val="0"/>
                        </a:spcAft>
                        <a:buFont typeface="Arial" panose="020B0604020202020204" pitchFamily="34" charset="0"/>
                        <a:buChar char="•"/>
                      </a:pPr>
                      <a:r>
                        <a:rPr lang="en-US" sz="2000" b="1" i="0" u="none" strike="noStrike" dirty="0">
                          <a:solidFill>
                            <a:srgbClr val="000000"/>
                          </a:solidFill>
                          <a:effectLst/>
                          <a:latin typeface="Times New Roman" panose="02020603050405020304" pitchFamily="18" charset="0"/>
                        </a:rPr>
                        <a:t>The Earth is round, and so by using spherical trigonometry, we find that the shortest distance between two points on the Earth is actually NOT a straight line, but a Great Circle!</a:t>
                      </a:r>
                      <a:endParaRPr lang="en-US" sz="2000" b="1" i="0" u="none" strike="noStrike" dirty="0">
                        <a:solidFill>
                          <a:srgbClr val="000000"/>
                        </a:solidFill>
                        <a:effectLst/>
                        <a:latin typeface="Arial" panose="020B0604020202020204" pitchFamily="34" charset="0"/>
                      </a:endParaRPr>
                    </a:p>
                    <a:p>
                      <a:pPr marL="0" marR="0" indent="0" hangingPunct="0">
                        <a:spcBef>
                          <a:spcPts val="0"/>
                        </a:spcBef>
                        <a:spcAft>
                          <a:spcPts val="0"/>
                        </a:spcAft>
                        <a:buFont typeface="Arial" panose="020B0604020202020204" pitchFamily="34" charset="0"/>
                        <a:buNone/>
                      </a:pPr>
                      <a:endParaRPr lang="en-US" sz="1350" b="1"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350" b="1" u="none"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bl>
          </a:graphicData>
        </a:graphic>
      </p:graphicFrame>
      <p:pic>
        <p:nvPicPr>
          <p:cNvPr id="3074" name="Picture 2" descr="http://www.shsu.edu/~dl_www/bkonline/GenRef111/Reading/RefL01Maps/L01Images/01L03.JPG">
            <a:extLst>
              <a:ext uri="{FF2B5EF4-FFF2-40B4-BE49-F238E27FC236}">
                <a16:creationId xmlns:a16="http://schemas.microsoft.com/office/drawing/2014/main" id="{EFFF4C5D-AB7E-46DC-B698-410114B03B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1079" y="1821633"/>
            <a:ext cx="4185241" cy="12763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encrypted-tbn3.gstatic.com/images?q=tbn:ANd9GcRwtCzukTSIXJrrFaCofLfu5zTY_UBvk0EU5trDgF9roT7-Apt2">
            <a:extLst>
              <a:ext uri="{FF2B5EF4-FFF2-40B4-BE49-F238E27FC236}">
                <a16:creationId xmlns:a16="http://schemas.microsoft.com/office/drawing/2014/main" id="{013E8103-F89F-4D3E-B58A-C8B9DC7447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1893" y="3209669"/>
            <a:ext cx="2583611" cy="325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19466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References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044243675"/>
              </p:ext>
            </p:extLst>
          </p:nvPr>
        </p:nvGraphicFramePr>
        <p:xfrm>
          <a:off x="362018" y="2100894"/>
          <a:ext cx="8781982" cy="438912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0">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-The American Practical Navigator, Pub. No. 9, Bowditch, VOL. 1, 2019 Edition</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-Surface Ship Navigation Department Organizations and Regulations Manual (NAVDORM), </a:t>
                      </a:r>
                      <a:r>
                        <a:rPr lang="fr-FR" sz="1600" dirty="0">
                          <a:solidFill>
                            <a:schemeClr val="tx1"/>
                          </a:solidFill>
                          <a:latin typeface="Times New Roman" panose="02020603050405020304" pitchFamily="18" charset="0"/>
                          <a:cs typeface="Times New Roman" panose="02020603050405020304" pitchFamily="18" charset="0"/>
                        </a:rPr>
                        <a:t>COMNAVSURFPAC/COMNAVAIRPAC/COMNAVAIRLANT/COMNAVSURFLANT INSTRUCTION 3530.4 </a:t>
                      </a:r>
                      <a:r>
                        <a:rPr lang="fr-FR" sz="1600" dirty="0" err="1">
                          <a:solidFill>
                            <a:schemeClr val="tx1"/>
                          </a:solidFill>
                          <a:latin typeface="Times New Roman" panose="02020603050405020304" pitchFamily="18" charset="0"/>
                          <a:cs typeface="Times New Roman" panose="02020603050405020304" pitchFamily="18" charset="0"/>
                        </a:rPr>
                        <a:t>series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93666">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19060683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00207197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473592178"/>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783414242"/>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595412025"/>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768825910"/>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67354761"/>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65286095"/>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583770017"/>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027787369"/>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820982793"/>
                  </a:ext>
                </a:extLst>
              </a:tr>
            </a:tbl>
          </a:graphicData>
        </a:graphic>
      </p:graphicFrame>
    </p:spTree>
    <p:extLst>
      <p:ext uri="{BB962C8B-B14F-4D97-AF65-F5344CB8AC3E}">
        <p14:creationId xmlns:p14="http://schemas.microsoft.com/office/powerpoint/2010/main" val="9283911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Types of Navigation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87A77E4-29FC-4B47-AB1D-0DBEA32F749B}"/>
              </a:ext>
            </a:extLst>
          </p:cNvPr>
          <p:cNvSpPr txBox="1"/>
          <p:nvPr/>
        </p:nvSpPr>
        <p:spPr>
          <a:xfrm>
            <a:off x="0" y="1788291"/>
            <a:ext cx="2895600"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Bathymetric Navigation</a:t>
            </a:r>
          </a:p>
        </p:txBody>
      </p:sp>
      <p:sp>
        <p:nvSpPr>
          <p:cNvPr id="14" name="TextBox 13">
            <a:extLst>
              <a:ext uri="{FF2B5EF4-FFF2-40B4-BE49-F238E27FC236}">
                <a16:creationId xmlns:a16="http://schemas.microsoft.com/office/drawing/2014/main" id="{53978E89-0467-4CDE-A630-CE3883EABB9A}"/>
              </a:ext>
            </a:extLst>
          </p:cNvPr>
          <p:cNvSpPr txBox="1"/>
          <p:nvPr/>
        </p:nvSpPr>
        <p:spPr>
          <a:xfrm>
            <a:off x="6019800" y="2297668"/>
            <a:ext cx="2895600"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Celestial Navigation</a:t>
            </a:r>
          </a:p>
        </p:txBody>
      </p:sp>
      <p:sp>
        <p:nvSpPr>
          <p:cNvPr id="15" name="TextBox 14">
            <a:extLst>
              <a:ext uri="{FF2B5EF4-FFF2-40B4-BE49-F238E27FC236}">
                <a16:creationId xmlns:a16="http://schemas.microsoft.com/office/drawing/2014/main" id="{C2B119B4-E63E-41D3-A033-C48FF052F722}"/>
              </a:ext>
            </a:extLst>
          </p:cNvPr>
          <p:cNvSpPr txBox="1"/>
          <p:nvPr/>
        </p:nvSpPr>
        <p:spPr>
          <a:xfrm>
            <a:off x="-152400" y="2831068"/>
            <a:ext cx="2895600"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Dead Reckoning (DR)</a:t>
            </a:r>
          </a:p>
        </p:txBody>
      </p:sp>
      <p:sp>
        <p:nvSpPr>
          <p:cNvPr id="16" name="TextBox 15">
            <a:extLst>
              <a:ext uri="{FF2B5EF4-FFF2-40B4-BE49-F238E27FC236}">
                <a16:creationId xmlns:a16="http://schemas.microsoft.com/office/drawing/2014/main" id="{F5A2B031-8881-49C9-9F9E-6DBC6FE5395A}"/>
              </a:ext>
            </a:extLst>
          </p:cNvPr>
          <p:cNvSpPr txBox="1"/>
          <p:nvPr/>
        </p:nvSpPr>
        <p:spPr>
          <a:xfrm>
            <a:off x="6019800" y="3364468"/>
            <a:ext cx="2895600"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Inertial Navigation</a:t>
            </a:r>
          </a:p>
        </p:txBody>
      </p:sp>
      <p:sp>
        <p:nvSpPr>
          <p:cNvPr id="17" name="TextBox 16">
            <a:extLst>
              <a:ext uri="{FF2B5EF4-FFF2-40B4-BE49-F238E27FC236}">
                <a16:creationId xmlns:a16="http://schemas.microsoft.com/office/drawing/2014/main" id="{FFDD7758-6ACF-411E-86F7-97DD37A81F62}"/>
              </a:ext>
            </a:extLst>
          </p:cNvPr>
          <p:cNvSpPr txBox="1"/>
          <p:nvPr/>
        </p:nvSpPr>
        <p:spPr>
          <a:xfrm>
            <a:off x="-1524000" y="3810000"/>
            <a:ext cx="2895600"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Piloting</a:t>
            </a:r>
          </a:p>
        </p:txBody>
      </p:sp>
      <p:sp>
        <p:nvSpPr>
          <p:cNvPr id="18" name="TextBox 17">
            <a:extLst>
              <a:ext uri="{FF2B5EF4-FFF2-40B4-BE49-F238E27FC236}">
                <a16:creationId xmlns:a16="http://schemas.microsoft.com/office/drawing/2014/main" id="{5C958571-8C24-4A28-9214-C47B9EDDBF4B}"/>
              </a:ext>
            </a:extLst>
          </p:cNvPr>
          <p:cNvSpPr txBox="1"/>
          <p:nvPr/>
        </p:nvSpPr>
        <p:spPr>
          <a:xfrm>
            <a:off x="6013269" y="4355068"/>
            <a:ext cx="2895600"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Radio Navigation</a:t>
            </a:r>
          </a:p>
        </p:txBody>
      </p:sp>
      <p:sp>
        <p:nvSpPr>
          <p:cNvPr id="19" name="TextBox 18">
            <a:extLst>
              <a:ext uri="{FF2B5EF4-FFF2-40B4-BE49-F238E27FC236}">
                <a16:creationId xmlns:a16="http://schemas.microsoft.com/office/drawing/2014/main" id="{5CA40A9F-1FD7-4FBB-81AA-A0E9241C68E5}"/>
              </a:ext>
            </a:extLst>
          </p:cNvPr>
          <p:cNvSpPr txBox="1"/>
          <p:nvPr/>
        </p:nvSpPr>
        <p:spPr>
          <a:xfrm>
            <a:off x="-533400" y="4888468"/>
            <a:ext cx="2895600"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Radar Navigation</a:t>
            </a:r>
          </a:p>
        </p:txBody>
      </p:sp>
      <p:sp>
        <p:nvSpPr>
          <p:cNvPr id="20" name="TextBox 19">
            <a:extLst>
              <a:ext uri="{FF2B5EF4-FFF2-40B4-BE49-F238E27FC236}">
                <a16:creationId xmlns:a16="http://schemas.microsoft.com/office/drawing/2014/main" id="{3C6F5EA3-AF1A-4AB2-9D79-F6AE638E6653}"/>
              </a:ext>
            </a:extLst>
          </p:cNvPr>
          <p:cNvSpPr txBox="1"/>
          <p:nvPr/>
        </p:nvSpPr>
        <p:spPr>
          <a:xfrm>
            <a:off x="6088136" y="5574268"/>
            <a:ext cx="2895600"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Satellite Navigation</a:t>
            </a:r>
          </a:p>
        </p:txBody>
      </p:sp>
    </p:spTree>
    <p:extLst>
      <p:ext uri="{BB962C8B-B14F-4D97-AF65-F5344CB8AC3E}">
        <p14:creationId xmlns:p14="http://schemas.microsoft.com/office/powerpoint/2010/main" val="248248515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1000"/>
                                        <p:tgtEl>
                                          <p:spTgt spid="18"/>
                                        </p:tgtEl>
                                      </p:cBhvr>
                                    </p:animEffect>
                                    <p:anim calcmode="lin" valueType="num">
                                      <p:cBhvr>
                                        <p:cTn id="51" dur="1000" fill="hold"/>
                                        <p:tgtEl>
                                          <p:spTgt spid="18"/>
                                        </p:tgtEl>
                                        <p:attrNameLst>
                                          <p:attrName>ppt_x</p:attrName>
                                        </p:attrNameLst>
                                      </p:cBhvr>
                                      <p:tavLst>
                                        <p:tav tm="0">
                                          <p:val>
                                            <p:strVal val="#ppt_x"/>
                                          </p:val>
                                        </p:tav>
                                        <p:tav tm="100000">
                                          <p:val>
                                            <p:strVal val="#ppt_x"/>
                                          </p:val>
                                        </p:tav>
                                      </p:tavLst>
                                    </p:anim>
                                    <p:anim calcmode="lin" valueType="num">
                                      <p:cBhvr>
                                        <p:cTn id="5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1000"/>
                                        <p:tgtEl>
                                          <p:spTgt spid="20"/>
                                        </p:tgtEl>
                                      </p:cBhvr>
                                    </p:animEffect>
                                    <p:anim calcmode="lin" valueType="num">
                                      <p:cBhvr>
                                        <p:cTn id="65" dur="1000" fill="hold"/>
                                        <p:tgtEl>
                                          <p:spTgt spid="20"/>
                                        </p:tgtEl>
                                        <p:attrNameLst>
                                          <p:attrName>ppt_x</p:attrName>
                                        </p:attrNameLst>
                                      </p:cBhvr>
                                      <p:tavLst>
                                        <p:tav tm="0">
                                          <p:val>
                                            <p:strVal val="#ppt_x"/>
                                          </p:val>
                                        </p:tav>
                                        <p:tav tm="100000">
                                          <p:val>
                                            <p:strVal val="#ppt_x"/>
                                          </p:val>
                                        </p:tav>
                                      </p:tavLst>
                                    </p:anim>
                                    <p:anim calcmode="lin" valueType="num">
                                      <p:cBhvr>
                                        <p:cTn id="6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14" grpId="0"/>
      <p:bldP spid="15" grpId="0"/>
      <p:bldP spid="16" grpId="0"/>
      <p:bldP spid="17" grpId="0"/>
      <p:bldP spid="18" grpId="0"/>
      <p:bldP spid="19"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2" name="Picture 1">
            <a:extLst>
              <a:ext uri="{FF2B5EF4-FFF2-40B4-BE49-F238E27FC236}">
                <a16:creationId xmlns:a16="http://schemas.microsoft.com/office/drawing/2014/main" id="{F5D7B172-7D84-4837-86AF-8A25A7B5580E}"/>
              </a:ext>
            </a:extLst>
          </p:cNvPr>
          <p:cNvPicPr>
            <a:picLocks noChangeAspect="1"/>
          </p:cNvPicPr>
          <p:nvPr/>
        </p:nvPicPr>
        <p:blipFill>
          <a:blip r:embed="rId3"/>
          <a:stretch>
            <a:fillRect/>
          </a:stretch>
        </p:blipFill>
        <p:spPr>
          <a:xfrm>
            <a:off x="1459380" y="0"/>
            <a:ext cx="6225240" cy="6858000"/>
          </a:xfrm>
          <a:prstGeom prst="rect">
            <a:avLst/>
          </a:prstGeom>
        </p:spPr>
      </p:pic>
      <p:sp>
        <p:nvSpPr>
          <p:cNvPr id="4" name="TextBox 3">
            <a:extLst>
              <a:ext uri="{FF2B5EF4-FFF2-40B4-BE49-F238E27FC236}">
                <a16:creationId xmlns:a16="http://schemas.microsoft.com/office/drawing/2014/main" id="{F8159C16-9F12-4F97-B49D-9F37407BF9F4}"/>
              </a:ext>
            </a:extLst>
          </p:cNvPr>
          <p:cNvSpPr txBox="1"/>
          <p:nvPr/>
        </p:nvSpPr>
        <p:spPr>
          <a:xfrm>
            <a:off x="685800" y="-5043"/>
            <a:ext cx="7391400" cy="707886"/>
          </a:xfrm>
          <a:prstGeom prst="rect">
            <a:avLst/>
          </a:prstGeom>
          <a:solidFill>
            <a:schemeClr val="tx1"/>
          </a:solidFill>
        </p:spPr>
        <p:txBody>
          <a:bodyPr wrap="square" rtlCol="0">
            <a:spAutoFit/>
          </a:bodyPr>
          <a:lstStyle/>
          <a:p>
            <a:r>
              <a:rPr lang="en-US" dirty="0">
                <a:solidFill>
                  <a:schemeClr val="bg1"/>
                </a:solidFill>
              </a:rPr>
              <a:t>Thinking navigation be easy</a:t>
            </a:r>
          </a:p>
        </p:txBody>
      </p:sp>
      <p:sp>
        <p:nvSpPr>
          <p:cNvPr id="14" name="TextBox 13">
            <a:extLst>
              <a:ext uri="{FF2B5EF4-FFF2-40B4-BE49-F238E27FC236}">
                <a16:creationId xmlns:a16="http://schemas.microsoft.com/office/drawing/2014/main" id="{29E090C0-96FE-4C25-8B61-A35C97ED8656}"/>
              </a:ext>
            </a:extLst>
          </p:cNvPr>
          <p:cNvSpPr txBox="1"/>
          <p:nvPr/>
        </p:nvSpPr>
        <p:spPr>
          <a:xfrm>
            <a:off x="3581400" y="6120676"/>
            <a:ext cx="1905000" cy="584775"/>
          </a:xfrm>
          <a:prstGeom prst="rect">
            <a:avLst/>
          </a:prstGeom>
          <a:solidFill>
            <a:schemeClr val="tx1"/>
          </a:solidFill>
        </p:spPr>
        <p:txBody>
          <a:bodyPr wrap="square" rtlCol="0">
            <a:spAutoFit/>
          </a:bodyPr>
          <a:lstStyle/>
          <a:p>
            <a:pPr algn="ctr"/>
            <a:r>
              <a:rPr lang="en-US" sz="1600" dirty="0">
                <a:solidFill>
                  <a:schemeClr val="bg1"/>
                </a:solidFill>
              </a:rPr>
              <a:t>Bathymetric navigation</a:t>
            </a:r>
          </a:p>
        </p:txBody>
      </p:sp>
      <p:sp>
        <p:nvSpPr>
          <p:cNvPr id="15" name="TextBox 14">
            <a:extLst>
              <a:ext uri="{FF2B5EF4-FFF2-40B4-BE49-F238E27FC236}">
                <a16:creationId xmlns:a16="http://schemas.microsoft.com/office/drawing/2014/main" id="{17A51247-2836-4FAA-A401-DDFA9EC3290C}"/>
              </a:ext>
            </a:extLst>
          </p:cNvPr>
          <p:cNvSpPr txBox="1"/>
          <p:nvPr/>
        </p:nvSpPr>
        <p:spPr>
          <a:xfrm>
            <a:off x="5633010" y="6120675"/>
            <a:ext cx="1905000" cy="584775"/>
          </a:xfrm>
          <a:prstGeom prst="rect">
            <a:avLst/>
          </a:prstGeom>
          <a:solidFill>
            <a:schemeClr val="tx1"/>
          </a:solidFill>
        </p:spPr>
        <p:txBody>
          <a:bodyPr wrap="square" rtlCol="0">
            <a:spAutoFit/>
          </a:bodyPr>
          <a:lstStyle/>
          <a:p>
            <a:pPr algn="ctr"/>
            <a:r>
              <a:rPr lang="en-US" sz="1600" dirty="0">
                <a:solidFill>
                  <a:schemeClr val="bg1"/>
                </a:solidFill>
              </a:rPr>
              <a:t>Celestial Navigation</a:t>
            </a:r>
          </a:p>
        </p:txBody>
      </p:sp>
      <p:sp>
        <p:nvSpPr>
          <p:cNvPr id="16" name="TextBox 15">
            <a:extLst>
              <a:ext uri="{FF2B5EF4-FFF2-40B4-BE49-F238E27FC236}">
                <a16:creationId xmlns:a16="http://schemas.microsoft.com/office/drawing/2014/main" id="{1435A08C-36B9-4D53-A087-6643D76E2513}"/>
              </a:ext>
            </a:extLst>
          </p:cNvPr>
          <p:cNvSpPr txBox="1"/>
          <p:nvPr/>
        </p:nvSpPr>
        <p:spPr>
          <a:xfrm>
            <a:off x="1512373" y="6178974"/>
            <a:ext cx="1905000" cy="584775"/>
          </a:xfrm>
          <a:prstGeom prst="rect">
            <a:avLst/>
          </a:prstGeom>
          <a:solidFill>
            <a:schemeClr val="tx1"/>
          </a:solidFill>
        </p:spPr>
        <p:txBody>
          <a:bodyPr wrap="square" rtlCol="0">
            <a:spAutoFit/>
          </a:bodyPr>
          <a:lstStyle/>
          <a:p>
            <a:pPr algn="ctr"/>
            <a:r>
              <a:rPr lang="en-US" sz="1600" dirty="0">
                <a:solidFill>
                  <a:schemeClr val="bg1"/>
                </a:solidFill>
              </a:rPr>
              <a:t>Radio Navigation</a:t>
            </a:r>
          </a:p>
          <a:p>
            <a:pPr algn="ctr"/>
            <a:endParaRPr lang="en-US" sz="1600" dirty="0">
              <a:solidFill>
                <a:schemeClr val="bg1"/>
              </a:solidFill>
            </a:endParaRPr>
          </a:p>
        </p:txBody>
      </p:sp>
      <p:sp>
        <p:nvSpPr>
          <p:cNvPr id="17" name="TextBox 16">
            <a:extLst>
              <a:ext uri="{FF2B5EF4-FFF2-40B4-BE49-F238E27FC236}">
                <a16:creationId xmlns:a16="http://schemas.microsoft.com/office/drawing/2014/main" id="{1144CDEC-5852-4E43-8EAE-C68CED1E521A}"/>
              </a:ext>
            </a:extLst>
          </p:cNvPr>
          <p:cNvSpPr txBox="1"/>
          <p:nvPr/>
        </p:nvSpPr>
        <p:spPr>
          <a:xfrm>
            <a:off x="3124200" y="2797835"/>
            <a:ext cx="1447800" cy="584775"/>
          </a:xfrm>
          <a:prstGeom prst="rect">
            <a:avLst/>
          </a:prstGeom>
          <a:solidFill>
            <a:schemeClr val="tx1"/>
          </a:solidFill>
        </p:spPr>
        <p:txBody>
          <a:bodyPr wrap="square" rtlCol="0">
            <a:spAutoFit/>
          </a:bodyPr>
          <a:lstStyle/>
          <a:p>
            <a:pPr algn="ctr"/>
            <a:r>
              <a:rPr lang="en-US" sz="1600" dirty="0">
                <a:solidFill>
                  <a:schemeClr val="bg1"/>
                </a:solidFill>
              </a:rPr>
              <a:t>Dead Reckoning</a:t>
            </a:r>
          </a:p>
        </p:txBody>
      </p:sp>
      <p:sp>
        <p:nvSpPr>
          <p:cNvPr id="18" name="TextBox 17">
            <a:extLst>
              <a:ext uri="{FF2B5EF4-FFF2-40B4-BE49-F238E27FC236}">
                <a16:creationId xmlns:a16="http://schemas.microsoft.com/office/drawing/2014/main" id="{0248E837-53CF-440D-B635-AF0D436A44E9}"/>
              </a:ext>
            </a:extLst>
          </p:cNvPr>
          <p:cNvSpPr txBox="1"/>
          <p:nvPr/>
        </p:nvSpPr>
        <p:spPr>
          <a:xfrm>
            <a:off x="5404410" y="2797834"/>
            <a:ext cx="1447800" cy="584775"/>
          </a:xfrm>
          <a:prstGeom prst="rect">
            <a:avLst/>
          </a:prstGeom>
          <a:solidFill>
            <a:schemeClr val="tx1"/>
          </a:solidFill>
        </p:spPr>
        <p:txBody>
          <a:bodyPr wrap="square" rtlCol="0">
            <a:spAutoFit/>
          </a:bodyPr>
          <a:lstStyle/>
          <a:p>
            <a:pPr algn="ctr"/>
            <a:r>
              <a:rPr lang="en-US" sz="1600" dirty="0">
                <a:solidFill>
                  <a:schemeClr val="bg1"/>
                </a:solidFill>
              </a:rPr>
              <a:t>Inertial Navigation</a:t>
            </a:r>
          </a:p>
        </p:txBody>
      </p:sp>
    </p:spTree>
    <p:extLst>
      <p:ext uri="{BB962C8B-B14F-4D97-AF65-F5344CB8AC3E}">
        <p14:creationId xmlns:p14="http://schemas.microsoft.com/office/powerpoint/2010/main" val="143478550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Types of Navigation </a:t>
            </a:r>
            <a:r>
              <a:rPr lang="en-US" sz="4400" dirty="0">
                <a:latin typeface="Calibri" panose="020F0502020204030204" pitchFamily="34" charset="0"/>
                <a:cs typeface="Calibri" panose="020F0502020204030204" pitchFamily="34" charset="0"/>
              </a:rPr>
              <a:t>(that we will focus on!)</a:t>
            </a:r>
            <a:endParaRPr lang="en-US" sz="4800" dirty="0">
              <a:latin typeface="Calibri" panose="020F0502020204030204" pitchFamily="34" charset="0"/>
              <a:cs typeface="Calibri" panose="020F0502020204030204" pitchFamily="34" charset="0"/>
            </a:endParaRP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2B119B4-E63E-41D3-A033-C48FF052F722}"/>
              </a:ext>
            </a:extLst>
          </p:cNvPr>
          <p:cNvSpPr txBox="1"/>
          <p:nvPr/>
        </p:nvSpPr>
        <p:spPr>
          <a:xfrm>
            <a:off x="-13447" y="2133600"/>
            <a:ext cx="7010400" cy="646331"/>
          </a:xfrm>
          <a:prstGeom prst="rect">
            <a:avLst/>
          </a:prstGeom>
          <a:noFill/>
        </p:spPr>
        <p:txBody>
          <a:bodyPr wrap="square" rtlCol="0">
            <a:spAutoFit/>
          </a:bodyPr>
          <a:lstStyle/>
          <a:p>
            <a:pPr algn="l"/>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Dead Reckoning (DR)</a:t>
            </a:r>
            <a:r>
              <a:rPr lang="en-US" sz="1800" dirty="0">
                <a:latin typeface="Times New Roman" panose="02020603050405020304" pitchFamily="18" charset="0"/>
                <a:cs typeface="Times New Roman" panose="02020603050405020304" pitchFamily="18" charset="0"/>
              </a:rPr>
              <a:t>-Determines a predicted position by advancing a known position for courses and distances.</a:t>
            </a:r>
          </a:p>
        </p:txBody>
      </p:sp>
      <p:pic>
        <p:nvPicPr>
          <p:cNvPr id="2" name="Picture 1">
            <a:extLst>
              <a:ext uri="{FF2B5EF4-FFF2-40B4-BE49-F238E27FC236}">
                <a16:creationId xmlns:a16="http://schemas.microsoft.com/office/drawing/2014/main" id="{09E68E91-F96D-40EB-AFA7-FEF4CDFD3C70}"/>
              </a:ext>
            </a:extLst>
          </p:cNvPr>
          <p:cNvPicPr>
            <a:picLocks noChangeAspect="1"/>
          </p:cNvPicPr>
          <p:nvPr/>
        </p:nvPicPr>
        <p:blipFill rotWithShape="1">
          <a:blip r:embed="rId5"/>
          <a:srcRect r="59167"/>
          <a:stretch/>
        </p:blipFill>
        <p:spPr>
          <a:xfrm>
            <a:off x="4590786" y="2667000"/>
            <a:ext cx="3162827" cy="3485564"/>
          </a:xfrm>
          <a:prstGeom prst="rect">
            <a:avLst/>
          </a:prstGeom>
        </p:spPr>
      </p:pic>
      <p:pic>
        <p:nvPicPr>
          <p:cNvPr id="4" name="Picture 3">
            <a:extLst>
              <a:ext uri="{FF2B5EF4-FFF2-40B4-BE49-F238E27FC236}">
                <a16:creationId xmlns:a16="http://schemas.microsoft.com/office/drawing/2014/main" id="{19F85E0D-E5FC-4DB4-A320-DEA49D7BDB35}"/>
              </a:ext>
            </a:extLst>
          </p:cNvPr>
          <p:cNvPicPr>
            <a:picLocks noChangeAspect="1"/>
          </p:cNvPicPr>
          <p:nvPr/>
        </p:nvPicPr>
        <p:blipFill>
          <a:blip r:embed="rId6"/>
          <a:stretch>
            <a:fillRect/>
          </a:stretch>
        </p:blipFill>
        <p:spPr>
          <a:xfrm>
            <a:off x="17029" y="2947448"/>
            <a:ext cx="3640571" cy="2125881"/>
          </a:xfrm>
          <a:prstGeom prst="rect">
            <a:avLst/>
          </a:prstGeom>
        </p:spPr>
      </p:pic>
    </p:spTree>
    <p:extLst>
      <p:ext uri="{BB962C8B-B14F-4D97-AF65-F5344CB8AC3E}">
        <p14:creationId xmlns:p14="http://schemas.microsoft.com/office/powerpoint/2010/main" val="348491855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anim calcmode="lin" valueType="num">
                                      <p:cBhvr>
                                        <p:cTn id="16" dur="1000" fill="hold"/>
                                        <p:tgtEl>
                                          <p:spTgt spid="15"/>
                                        </p:tgtEl>
                                        <p:attrNameLst>
                                          <p:attrName>ppt_x</p:attrName>
                                        </p:attrNameLst>
                                      </p:cBhvr>
                                      <p:tavLst>
                                        <p:tav tm="0">
                                          <p:val>
                                            <p:strVal val="#ppt_x"/>
                                          </p:val>
                                        </p:tav>
                                        <p:tav tm="100000">
                                          <p:val>
                                            <p:strVal val="#ppt_x"/>
                                          </p:val>
                                        </p:tav>
                                      </p:tavLst>
                                    </p:anim>
                                    <p:anim calcmode="lin" valueType="num">
                                      <p:cBhvr>
                                        <p:cTn id="1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Types of Navigation </a:t>
            </a:r>
            <a:r>
              <a:rPr lang="en-US" sz="4400" dirty="0">
                <a:latin typeface="Calibri" panose="020F0502020204030204" pitchFamily="34" charset="0"/>
                <a:cs typeface="Calibri" panose="020F0502020204030204" pitchFamily="34" charset="0"/>
              </a:rPr>
              <a:t>(that we will focus on!)</a:t>
            </a:r>
            <a:endParaRPr lang="en-US" sz="4800" dirty="0">
              <a:latin typeface="Calibri" panose="020F0502020204030204" pitchFamily="34" charset="0"/>
              <a:cs typeface="Calibri" panose="020F0502020204030204" pitchFamily="34" charset="0"/>
            </a:endParaRP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0" y="2133600"/>
            <a:ext cx="8686800" cy="646331"/>
          </a:xfrm>
          <a:prstGeom prst="rect">
            <a:avLst/>
          </a:prstGeom>
          <a:noFill/>
        </p:spPr>
        <p:txBody>
          <a:bodyPr wrap="square" rtlCol="0">
            <a:spAutoFit/>
          </a:bodyPr>
          <a:lstStyle/>
          <a:p>
            <a:pPr algn="l"/>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Piloting</a:t>
            </a:r>
            <a:r>
              <a:rPr lang="en-US" sz="1800" dirty="0">
                <a:latin typeface="Times New Roman" panose="02020603050405020304" pitchFamily="18" charset="0"/>
                <a:cs typeface="Times New Roman" panose="02020603050405020304" pitchFamily="18" charset="0"/>
              </a:rPr>
              <a:t>-Involves navigating in restricted waters with frequent or constant determination of position relative to nearby geographic and hydrographic features.</a:t>
            </a:r>
            <a:endPar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050" name="Picture 2" descr="190401-N-CE622-0011.JPG">
            <a:extLst>
              <a:ext uri="{FF2B5EF4-FFF2-40B4-BE49-F238E27FC236}">
                <a16:creationId xmlns:a16="http://schemas.microsoft.com/office/drawing/2014/main" id="{8F88E259-599C-446A-8002-679921F61B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59" y="3048000"/>
            <a:ext cx="4514850" cy="3009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0B11D46-DA36-43B1-8B36-17FE63B0870C}"/>
              </a:ext>
            </a:extLst>
          </p:cNvPr>
          <p:cNvPicPr>
            <a:picLocks noChangeAspect="1"/>
          </p:cNvPicPr>
          <p:nvPr/>
        </p:nvPicPr>
        <p:blipFill>
          <a:blip r:embed="rId6"/>
          <a:stretch>
            <a:fillRect/>
          </a:stretch>
        </p:blipFill>
        <p:spPr>
          <a:xfrm>
            <a:off x="4580709" y="3048000"/>
            <a:ext cx="4514850" cy="3000375"/>
          </a:xfrm>
          <a:prstGeom prst="rect">
            <a:avLst/>
          </a:prstGeom>
        </p:spPr>
      </p:pic>
    </p:spTree>
    <p:extLst>
      <p:ext uri="{BB962C8B-B14F-4D97-AF65-F5344CB8AC3E}">
        <p14:creationId xmlns:p14="http://schemas.microsoft.com/office/powerpoint/2010/main" val="143469087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Types of Navigation </a:t>
            </a:r>
            <a:r>
              <a:rPr lang="en-US" sz="4400" dirty="0">
                <a:latin typeface="Calibri" panose="020F0502020204030204" pitchFamily="34" charset="0"/>
                <a:cs typeface="Calibri" panose="020F0502020204030204" pitchFamily="34" charset="0"/>
              </a:rPr>
              <a:t>(that we will focus on!)</a:t>
            </a:r>
            <a:endParaRPr lang="en-US" sz="4800" dirty="0">
              <a:latin typeface="Calibri" panose="020F0502020204030204" pitchFamily="34" charset="0"/>
              <a:cs typeface="Calibri" panose="020F0502020204030204" pitchFamily="34" charset="0"/>
            </a:endParaRP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0" y="2133600"/>
            <a:ext cx="8686800" cy="646331"/>
          </a:xfrm>
          <a:prstGeom prst="rect">
            <a:avLst/>
          </a:prstGeom>
          <a:noFill/>
        </p:spPr>
        <p:txBody>
          <a:bodyPr wrap="square" rtlCol="0">
            <a:spAutoFit/>
          </a:bodyPr>
          <a:lstStyle/>
          <a:p>
            <a:pPr algn="l"/>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RADAR Navigation</a:t>
            </a:r>
            <a:r>
              <a:rPr lang="en-US" sz="1800" dirty="0">
                <a:latin typeface="Times New Roman" panose="02020603050405020304" pitchFamily="18" charset="0"/>
                <a:cs typeface="Times New Roman" panose="02020603050405020304" pitchFamily="18" charset="0"/>
              </a:rPr>
              <a:t>-Involves using RADAR to determine the distance from or bearing to objects whose position is known. This is separate from collision avoidance!</a:t>
            </a:r>
            <a:endPar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E8D6785-F38F-4887-9DC2-DA6BEC03A309}"/>
              </a:ext>
            </a:extLst>
          </p:cNvPr>
          <p:cNvPicPr>
            <a:picLocks noChangeAspect="1"/>
          </p:cNvPicPr>
          <p:nvPr/>
        </p:nvPicPr>
        <p:blipFill>
          <a:blip r:embed="rId5"/>
          <a:stretch>
            <a:fillRect/>
          </a:stretch>
        </p:blipFill>
        <p:spPr>
          <a:xfrm>
            <a:off x="914400" y="2819400"/>
            <a:ext cx="7024067" cy="3687635"/>
          </a:xfrm>
          <a:prstGeom prst="rect">
            <a:avLst/>
          </a:prstGeom>
        </p:spPr>
      </p:pic>
    </p:spTree>
    <p:extLst>
      <p:ext uri="{BB962C8B-B14F-4D97-AF65-F5344CB8AC3E}">
        <p14:creationId xmlns:p14="http://schemas.microsoft.com/office/powerpoint/2010/main" val="69046903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Types of Navigation </a:t>
            </a:r>
            <a:r>
              <a:rPr lang="en-US" sz="4400" dirty="0">
                <a:latin typeface="Calibri" panose="020F0502020204030204" pitchFamily="34" charset="0"/>
                <a:cs typeface="Calibri" panose="020F0502020204030204" pitchFamily="34" charset="0"/>
              </a:rPr>
              <a:t>(that we will focus on!)</a:t>
            </a:r>
            <a:endParaRPr lang="en-US" sz="4800" dirty="0">
              <a:latin typeface="Calibri" panose="020F0502020204030204" pitchFamily="34" charset="0"/>
              <a:cs typeface="Calibri" panose="020F0502020204030204" pitchFamily="34" charset="0"/>
            </a:endParaRP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0" y="2133600"/>
            <a:ext cx="8686800" cy="369332"/>
          </a:xfrm>
          <a:prstGeom prst="rect">
            <a:avLst/>
          </a:prstGeom>
          <a:noFill/>
        </p:spPr>
        <p:txBody>
          <a:bodyPr wrap="square" rtlCol="0">
            <a:spAutoFit/>
          </a:bodyPr>
          <a:lstStyle/>
          <a:p>
            <a:pPr algn="l"/>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Satellite Navigation</a:t>
            </a:r>
            <a:r>
              <a:rPr lang="en-US" sz="1800" dirty="0">
                <a:latin typeface="Times New Roman" panose="02020603050405020304" pitchFamily="18" charset="0"/>
                <a:cs typeface="Times New Roman" panose="02020603050405020304" pitchFamily="18" charset="0"/>
              </a:rPr>
              <a:t>-Uses radio signals from satellites to determine position.</a:t>
            </a:r>
            <a:endPar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858D8C1-963F-466B-A1B7-4200D12EBAB0}"/>
              </a:ext>
            </a:extLst>
          </p:cNvPr>
          <p:cNvPicPr>
            <a:picLocks noChangeAspect="1"/>
          </p:cNvPicPr>
          <p:nvPr/>
        </p:nvPicPr>
        <p:blipFill>
          <a:blip r:embed="rId5"/>
          <a:stretch>
            <a:fillRect/>
          </a:stretch>
        </p:blipFill>
        <p:spPr>
          <a:xfrm>
            <a:off x="0" y="2724527"/>
            <a:ext cx="5562600" cy="3128963"/>
          </a:xfrm>
          <a:prstGeom prst="rect">
            <a:avLst/>
          </a:prstGeom>
        </p:spPr>
      </p:pic>
      <p:pic>
        <p:nvPicPr>
          <p:cNvPr id="5" name="Picture 4">
            <a:extLst>
              <a:ext uri="{FF2B5EF4-FFF2-40B4-BE49-F238E27FC236}">
                <a16:creationId xmlns:a16="http://schemas.microsoft.com/office/drawing/2014/main" id="{9ADB9F33-37D0-446E-860A-BD63FA0EA5C8}"/>
              </a:ext>
            </a:extLst>
          </p:cNvPr>
          <p:cNvPicPr>
            <a:picLocks noChangeAspect="1"/>
          </p:cNvPicPr>
          <p:nvPr/>
        </p:nvPicPr>
        <p:blipFill>
          <a:blip r:embed="rId6"/>
          <a:stretch>
            <a:fillRect/>
          </a:stretch>
        </p:blipFill>
        <p:spPr>
          <a:xfrm>
            <a:off x="5642194" y="2724527"/>
            <a:ext cx="3488359" cy="3488359"/>
          </a:xfrm>
          <a:prstGeom prst="rect">
            <a:avLst/>
          </a:prstGeom>
        </p:spPr>
      </p:pic>
    </p:spTree>
    <p:extLst>
      <p:ext uri="{BB962C8B-B14F-4D97-AF65-F5344CB8AC3E}">
        <p14:creationId xmlns:p14="http://schemas.microsoft.com/office/powerpoint/2010/main" val="299699445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Types of Navigation </a:t>
            </a:r>
            <a:r>
              <a:rPr lang="en-US" sz="4400" dirty="0">
                <a:latin typeface="Calibri" panose="020F0502020204030204" pitchFamily="34" charset="0"/>
                <a:cs typeface="Calibri" panose="020F0502020204030204" pitchFamily="34" charset="0"/>
              </a:rPr>
              <a:t>(that we will focus on!)</a:t>
            </a:r>
            <a:endParaRPr lang="en-US" sz="4800" dirty="0">
              <a:latin typeface="Calibri" panose="020F0502020204030204" pitchFamily="34" charset="0"/>
              <a:cs typeface="Calibri" panose="020F0502020204030204" pitchFamily="34" charset="0"/>
            </a:endParaRP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0" y="2133600"/>
            <a:ext cx="8686800" cy="923330"/>
          </a:xfrm>
          <a:prstGeom prst="rect">
            <a:avLst/>
          </a:prstGeom>
          <a:noFill/>
        </p:spPr>
        <p:txBody>
          <a:bodyPr wrap="square" rtlCol="0">
            <a:spAutoFit/>
          </a:bodyPr>
          <a:lstStyle/>
          <a:p>
            <a:pPr algn="l"/>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Celestial Navigation</a:t>
            </a:r>
            <a:r>
              <a:rPr lang="en-US" sz="1800" dirty="0">
                <a:latin typeface="Times New Roman" panose="02020603050405020304" pitchFamily="18" charset="0"/>
                <a:cs typeface="Times New Roman" panose="02020603050405020304" pitchFamily="18" charset="0"/>
              </a:rPr>
              <a:t>-Involves reducing celestial measurements taken with a sextant to lines of position utilizing spherical trigonometry either by hand or with computer programs.</a:t>
            </a:r>
            <a:endPar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25F365B3-39B5-42F3-9D4D-2A6B50004F24}"/>
              </a:ext>
            </a:extLst>
          </p:cNvPr>
          <p:cNvPicPr>
            <a:picLocks noChangeAspect="1"/>
          </p:cNvPicPr>
          <p:nvPr/>
        </p:nvPicPr>
        <p:blipFill>
          <a:blip r:embed="rId5"/>
          <a:stretch>
            <a:fillRect/>
          </a:stretch>
        </p:blipFill>
        <p:spPr>
          <a:xfrm>
            <a:off x="51774" y="3048000"/>
            <a:ext cx="5129826" cy="3421594"/>
          </a:xfrm>
          <a:prstGeom prst="rect">
            <a:avLst/>
          </a:prstGeom>
        </p:spPr>
      </p:pic>
      <p:pic>
        <p:nvPicPr>
          <p:cNvPr id="6" name="Picture 5">
            <a:extLst>
              <a:ext uri="{FF2B5EF4-FFF2-40B4-BE49-F238E27FC236}">
                <a16:creationId xmlns:a16="http://schemas.microsoft.com/office/drawing/2014/main" id="{CE2D7B12-64E9-407A-8388-069C04036FDC}"/>
              </a:ext>
            </a:extLst>
          </p:cNvPr>
          <p:cNvPicPr>
            <a:picLocks noChangeAspect="1"/>
          </p:cNvPicPr>
          <p:nvPr/>
        </p:nvPicPr>
        <p:blipFill>
          <a:blip r:embed="rId6"/>
          <a:stretch>
            <a:fillRect/>
          </a:stretch>
        </p:blipFill>
        <p:spPr>
          <a:xfrm>
            <a:off x="5897636" y="3065639"/>
            <a:ext cx="3086100" cy="3305175"/>
          </a:xfrm>
          <a:prstGeom prst="rect">
            <a:avLst/>
          </a:prstGeom>
        </p:spPr>
      </p:pic>
    </p:spTree>
    <p:extLst>
      <p:ext uri="{BB962C8B-B14F-4D97-AF65-F5344CB8AC3E}">
        <p14:creationId xmlns:p14="http://schemas.microsoft.com/office/powerpoint/2010/main" val="90269092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The Phases of Navigation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289435557"/>
              </p:ext>
            </p:extLst>
          </p:nvPr>
        </p:nvGraphicFramePr>
        <p:xfrm>
          <a:off x="2286000" y="1807041"/>
          <a:ext cx="4351840" cy="4693920"/>
        </p:xfrm>
        <a:graphic>
          <a:graphicData uri="http://schemas.openxmlformats.org/drawingml/2006/table">
            <a:tbl>
              <a:tblPr firstRow="1" firstCol="1" bandRow="1">
                <a:tableStyleId>{5C22544A-7EE6-4342-B048-85BDC9FD1C3A}</a:tableStyleId>
              </a:tblPr>
              <a:tblGrid>
                <a:gridCol w="4351840">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The Surface Ship Navigation Department Organization and Regulations Manual, or NAVDORM, details the four phases of navigation:</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342900" marR="0" indent="-342900" hangingPunct="0">
                        <a:spcBef>
                          <a:spcPts val="0"/>
                        </a:spcBef>
                        <a:spcAft>
                          <a:spcPts val="0"/>
                        </a:spcAft>
                        <a:buFont typeface="+mj-lt"/>
                        <a:buAutoNum type="arabicPeriod"/>
                      </a:pPr>
                      <a:r>
                        <a:rPr lang="en-US" sz="14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Restricted Waters</a:t>
                      </a:r>
                      <a:r>
                        <a:rPr lang="en-US" sz="1400" dirty="0">
                          <a:solidFill>
                            <a:schemeClr val="tx1"/>
                          </a:solidFill>
                          <a:effectLst/>
                          <a:latin typeface="Times New Roman" panose="02020603050405020304" pitchFamily="18" charset="0"/>
                          <a:ea typeface="Times New Roman" panose="02020603050405020304" pitchFamily="18" charset="0"/>
                        </a:rPr>
                        <a:t>-Navigating less than 2 nautical miles from land or shoal water, typically in narrow canals, channels, rivers and estuaries.</a:t>
                      </a:r>
                    </a:p>
                    <a:p>
                      <a:pPr marL="342900" marR="0" indent="-342900" hangingPunct="0">
                        <a:spcBef>
                          <a:spcPts val="0"/>
                        </a:spcBef>
                        <a:spcAft>
                          <a:spcPts val="0"/>
                        </a:spcAft>
                        <a:buFont typeface="+mj-lt"/>
                        <a:buAutoNum type="arabicPeriod"/>
                      </a:pPr>
                      <a:endParaRPr lang="en-US" sz="1400" dirty="0">
                        <a:solidFill>
                          <a:schemeClr val="tx1"/>
                        </a:solidFill>
                        <a:effectLst/>
                        <a:latin typeface="Times New Roman" panose="02020603050405020304" pitchFamily="18" charset="0"/>
                        <a:ea typeface="Times New Roman" panose="02020603050405020304" pitchFamily="18" charset="0"/>
                      </a:endParaRPr>
                    </a:p>
                    <a:p>
                      <a:pPr marL="342900" marR="0" indent="-342900" hangingPunct="0">
                        <a:spcBef>
                          <a:spcPts val="0"/>
                        </a:spcBef>
                        <a:spcAft>
                          <a:spcPts val="0"/>
                        </a:spcAft>
                        <a:buFont typeface="+mj-lt"/>
                        <a:buAutoNum type="arabicPeriod"/>
                      </a:pPr>
                      <a:r>
                        <a:rPr lang="en-US" sz="14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Piloting Waters</a:t>
                      </a:r>
                      <a:r>
                        <a:rPr lang="en-US" sz="1400" dirty="0">
                          <a:solidFill>
                            <a:schemeClr val="tx1"/>
                          </a:solidFill>
                          <a:effectLst/>
                          <a:latin typeface="Times New Roman" panose="02020603050405020304" pitchFamily="18" charset="0"/>
                          <a:ea typeface="Times New Roman" panose="02020603050405020304" pitchFamily="18" charset="0"/>
                        </a:rPr>
                        <a:t>-Navigating within 2-10 nautical miles of land or shoal, typically as we go to a harbor entrance or through bays and sounds and negotiating harbor approach channels.</a:t>
                      </a:r>
                    </a:p>
                    <a:p>
                      <a:pPr marL="342900" marR="0" indent="-342900" hangingPunct="0">
                        <a:spcBef>
                          <a:spcPts val="0"/>
                        </a:spcBef>
                        <a:spcAft>
                          <a:spcPts val="0"/>
                        </a:spcAft>
                        <a:buFont typeface="+mj-lt"/>
                        <a:buAutoNum type="arabicPeriod"/>
                      </a:pPr>
                      <a:endParaRPr lang="en-US" sz="1400" dirty="0">
                        <a:solidFill>
                          <a:schemeClr val="tx1"/>
                        </a:solidFill>
                        <a:effectLst/>
                        <a:latin typeface="Times New Roman" panose="02020603050405020304" pitchFamily="18" charset="0"/>
                        <a:ea typeface="Times New Roman" panose="02020603050405020304" pitchFamily="18" charset="0"/>
                      </a:endParaRPr>
                    </a:p>
                    <a:p>
                      <a:pPr marL="342900" marR="0" indent="-342900" hangingPunct="0">
                        <a:spcBef>
                          <a:spcPts val="0"/>
                        </a:spcBef>
                        <a:spcAft>
                          <a:spcPts val="0"/>
                        </a:spcAft>
                        <a:buFont typeface="+mj-lt"/>
                        <a:buAutoNum type="arabicPeriod"/>
                      </a:pPr>
                      <a:r>
                        <a:rPr lang="en-US" sz="14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Coastal Waters</a:t>
                      </a:r>
                      <a:r>
                        <a:rPr lang="en-US" sz="1400" dirty="0">
                          <a:solidFill>
                            <a:schemeClr val="tx1"/>
                          </a:solidFill>
                          <a:effectLst/>
                          <a:latin typeface="Times New Roman" panose="02020603050405020304" pitchFamily="18" charset="0"/>
                          <a:ea typeface="Times New Roman" panose="02020603050405020304" pitchFamily="18" charset="0"/>
                        </a:rPr>
                        <a:t>-Navigating within &gt;10-30 nautical miles of land or shoal water.</a:t>
                      </a:r>
                    </a:p>
                    <a:p>
                      <a:pPr marL="342900" marR="0" indent="-342900" hangingPunct="0">
                        <a:spcBef>
                          <a:spcPts val="0"/>
                        </a:spcBef>
                        <a:spcAft>
                          <a:spcPts val="0"/>
                        </a:spcAft>
                        <a:buFont typeface="+mj-lt"/>
                        <a:buAutoNum type="arabicPeriod"/>
                      </a:pPr>
                      <a:endParaRPr lang="en-US" sz="1400" dirty="0">
                        <a:solidFill>
                          <a:schemeClr val="tx1"/>
                        </a:solidFill>
                        <a:effectLst/>
                        <a:latin typeface="Times New Roman" panose="02020603050405020304" pitchFamily="18" charset="0"/>
                        <a:ea typeface="Times New Roman" panose="02020603050405020304" pitchFamily="18" charset="0"/>
                      </a:endParaRPr>
                    </a:p>
                    <a:p>
                      <a:pPr marL="342900" marR="0" indent="-342900" hangingPunct="0">
                        <a:spcBef>
                          <a:spcPts val="0"/>
                        </a:spcBef>
                        <a:spcAft>
                          <a:spcPts val="0"/>
                        </a:spcAft>
                        <a:buFont typeface="+mj-lt"/>
                        <a:buAutoNum type="arabicPeriod"/>
                      </a:pPr>
                      <a:r>
                        <a:rPr lang="en-US" sz="14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Open Ocean</a:t>
                      </a:r>
                      <a:r>
                        <a:rPr lang="en-US" sz="1400" dirty="0">
                          <a:solidFill>
                            <a:schemeClr val="tx1"/>
                          </a:solidFill>
                          <a:effectLst/>
                          <a:latin typeface="Times New Roman" panose="02020603050405020304" pitchFamily="18" charset="0"/>
                          <a:ea typeface="Times New Roman" panose="02020603050405020304" pitchFamily="18" charset="0"/>
                        </a:rPr>
                        <a:t>-Navigating over 30 nautical miles away from land or shoal water.</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54740040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Table 3-A</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D344D67-63DA-4DC8-8891-06AAEB24CD90}"/>
              </a:ext>
            </a:extLst>
          </p:cNvPr>
          <p:cNvPicPr>
            <a:picLocks noChangeAspect="1"/>
          </p:cNvPicPr>
          <p:nvPr/>
        </p:nvPicPr>
        <p:blipFill rotWithShape="1">
          <a:blip r:embed="rId5"/>
          <a:srcRect l="14167" t="14445" r="65833" b="55925"/>
          <a:stretch/>
        </p:blipFill>
        <p:spPr>
          <a:xfrm>
            <a:off x="838200" y="2019299"/>
            <a:ext cx="7132309" cy="2971800"/>
          </a:xfrm>
          <a:prstGeom prst="rect">
            <a:avLst/>
          </a:prstGeom>
        </p:spPr>
      </p:pic>
    </p:spTree>
    <p:extLst>
      <p:ext uri="{BB962C8B-B14F-4D97-AF65-F5344CB8AC3E}">
        <p14:creationId xmlns:p14="http://schemas.microsoft.com/office/powerpoint/2010/main" val="322274457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Navigation Organizations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257824699"/>
              </p:ext>
            </p:extLst>
          </p:nvPr>
        </p:nvGraphicFramePr>
        <p:xfrm>
          <a:off x="51753" y="1905000"/>
          <a:ext cx="8795887" cy="4500838"/>
        </p:xfrm>
        <a:graphic>
          <a:graphicData uri="http://schemas.openxmlformats.org/drawingml/2006/table">
            <a:tbl>
              <a:tblPr firstRow="1" firstCol="1" bandRow="1">
                <a:tableStyleId>{5C22544A-7EE6-4342-B048-85BDC9FD1C3A}</a:tableStyleId>
              </a:tblPr>
              <a:tblGrid>
                <a:gridCol w="879588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-Governments organizations around the world fund, operate, and regulate navigation, both locally and internationally.</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-In the U.S., there are multiple organizations </a:t>
                      </a:r>
                      <a:r>
                        <a:rPr lang="en-US" sz="1600">
                          <a:solidFill>
                            <a:schemeClr val="tx1"/>
                          </a:solidFill>
                          <a:effectLst/>
                          <a:latin typeface="Times New Roman" panose="02020603050405020304" pitchFamily="18" charset="0"/>
                          <a:ea typeface="Times New Roman" panose="02020603050405020304" pitchFamily="18" charset="0"/>
                        </a:rPr>
                        <a:t>that manage </a:t>
                      </a:r>
                      <a:r>
                        <a:rPr lang="en-US" sz="1600" dirty="0">
                          <a:solidFill>
                            <a:schemeClr val="tx1"/>
                          </a:solidFill>
                          <a:effectLst/>
                          <a:latin typeface="Times New Roman" panose="02020603050405020304" pitchFamily="18" charset="0"/>
                          <a:ea typeface="Times New Roman" panose="02020603050405020304" pitchFamily="18" charset="0"/>
                        </a:rPr>
                        <a:t>policy, build and operate navigation systems and maintain the aids to navigation that we use.</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-Many other maritime nations have similar national organizations.</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-Understanding the government’s role in supporting and regulating navigation is especially important to the navigator, as it will provide guidance.</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89B12BCE-82E4-4D32-A01F-C2E11DA0856C}"/>
              </a:ext>
            </a:extLst>
          </p:cNvPr>
          <p:cNvPicPr>
            <a:picLocks noChangeAspect="1"/>
          </p:cNvPicPr>
          <p:nvPr/>
        </p:nvPicPr>
        <p:blipFill>
          <a:blip r:embed="rId5"/>
          <a:stretch>
            <a:fillRect/>
          </a:stretch>
        </p:blipFill>
        <p:spPr>
          <a:xfrm>
            <a:off x="2653553" y="4421230"/>
            <a:ext cx="3810000" cy="2016358"/>
          </a:xfrm>
          <a:prstGeom prst="rect">
            <a:avLst/>
          </a:prstGeom>
        </p:spPr>
      </p:pic>
    </p:spTree>
    <p:extLst>
      <p:ext uri="{BB962C8B-B14F-4D97-AF65-F5344CB8AC3E}">
        <p14:creationId xmlns:p14="http://schemas.microsoft.com/office/powerpoint/2010/main" val="182916530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648567529"/>
              </p:ext>
            </p:extLst>
          </p:nvPr>
        </p:nvGraphicFramePr>
        <p:xfrm>
          <a:off x="348571" y="1970949"/>
          <a:ext cx="8781982" cy="414528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24166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83319">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 – DESCRIBE the purpose of the American Practical Navigator (PUB 9) and its impact on maritime navigation.</a:t>
                      </a:r>
                    </a:p>
                    <a:p>
                      <a:pPr marL="0" marR="0" hangingPunct="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2 -  UNDERSTAND US Navy policy towards navigation as detailed in NAVDORM.</a:t>
                      </a:r>
                    </a:p>
                  </a:txBody>
                  <a:tcPr marL="68580" marR="68580" marT="0" marB="0">
                    <a:noFill/>
                  </a:tcPr>
                </a:tc>
                <a:extLst>
                  <a:ext uri="{0D108BD9-81ED-4DB2-BD59-A6C34878D82A}">
                    <a16:rowId xmlns:a16="http://schemas.microsoft.com/office/drawing/2014/main" val="3169746011"/>
                  </a:ext>
                </a:extLst>
              </a:tr>
              <a:tr h="241660">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3 -  UNDERSTAND the art and science of navigation.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190606832"/>
                  </a:ext>
                </a:extLst>
              </a:tr>
              <a:tr h="241660">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4 – DEFINE the terms Nautical Charts, Course, Heading, Bearing, Speed, Lines of Position, Fix, Prime Meridian, Longitude, Equator, Latitude, </a:t>
                      </a:r>
                      <a:r>
                        <a:rPr lang="en-US" sz="1600" dirty="0" err="1">
                          <a:solidFill>
                            <a:schemeClr val="tx1"/>
                          </a:solidFill>
                          <a:effectLst/>
                          <a:latin typeface="Times New Roman" panose="02020603050405020304" pitchFamily="18" charset="0"/>
                          <a:cs typeface="Times New Roman" panose="02020603050405020304" pitchFamily="18" charset="0"/>
                        </a:rPr>
                        <a:t>Rhumb</a:t>
                      </a:r>
                      <a:r>
                        <a:rPr lang="en-US" sz="1600" dirty="0">
                          <a:solidFill>
                            <a:schemeClr val="tx1"/>
                          </a:solidFill>
                          <a:effectLst/>
                          <a:latin typeface="Times New Roman" panose="02020603050405020304" pitchFamily="18" charset="0"/>
                          <a:cs typeface="Times New Roman" panose="02020603050405020304" pitchFamily="18" charset="0"/>
                        </a:rPr>
                        <a:t> Line and Great Circle Line. </a:t>
                      </a: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5-  UNDERSTAND the Terrestrial Coordinate System.</a:t>
                      </a:r>
                    </a:p>
                  </a:txBody>
                  <a:tcPr marL="68580" marR="68580" marT="0" marB="0">
                    <a:noFill/>
                  </a:tcPr>
                </a:tc>
                <a:extLst>
                  <a:ext uri="{0D108BD9-81ED-4DB2-BD59-A6C34878D82A}">
                    <a16:rowId xmlns:a16="http://schemas.microsoft.com/office/drawing/2014/main" val="1002071972"/>
                  </a:ext>
                </a:extLst>
              </a:tr>
              <a:tr h="241660">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6 – IDENTIFY the different types of Navigation.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473592178"/>
                  </a:ext>
                </a:extLst>
              </a:tr>
              <a:tr h="241660">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7 – DEFINE the terms Dead Reckoning, Piloting, RADAR Navigation, Satellite Navigation, and Celestial Navigation. </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783414242"/>
                  </a:ext>
                </a:extLst>
              </a:tr>
              <a:tr h="241660">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8 – DESCRIBE the four phases of Navigation.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595412025"/>
                  </a:ext>
                </a:extLst>
              </a:tr>
              <a:tr h="241660">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9 – DESCRIBE Table 3-A.</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768825910"/>
                  </a:ext>
                </a:extLst>
              </a:tr>
              <a:tr h="241660">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10 – DESCRIBE the U.S. based organizations that regulate navigation.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7354761"/>
                  </a:ext>
                </a:extLst>
              </a:tr>
              <a:tr h="241660">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11 – DESCRIBE the International organizations that regulate navigation.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265286095"/>
                  </a:ext>
                </a:extLst>
              </a:tr>
              <a:tr h="241660">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cs typeface="Times New Roman" panose="02020603050405020304" pitchFamily="18" charset="0"/>
                        </a:rPr>
                        <a:t>12 – UNDERSTAND the U.S. Navy’s role in Navigation.</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583770017"/>
                  </a:ext>
                </a:extLst>
              </a:tr>
              <a:tr h="24166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bl>
          </a:graphicData>
        </a:graphic>
      </p:graphicFrame>
    </p:spTree>
    <p:extLst>
      <p:ext uri="{BB962C8B-B14F-4D97-AF65-F5344CB8AC3E}">
        <p14:creationId xmlns:p14="http://schemas.microsoft.com/office/powerpoint/2010/main" val="266534009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U.S. Organizations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639284028"/>
              </p:ext>
            </p:extLst>
          </p:nvPr>
        </p:nvGraphicFramePr>
        <p:xfrm>
          <a:off x="51753" y="1905000"/>
          <a:ext cx="4520247" cy="4500838"/>
        </p:xfrm>
        <a:graphic>
          <a:graphicData uri="http://schemas.openxmlformats.org/drawingml/2006/table">
            <a:tbl>
              <a:tblPr firstRow="1" firstCol="1" bandRow="1">
                <a:tableStyleId>{5C22544A-7EE6-4342-B048-85BDC9FD1C3A}</a:tableStyleId>
              </a:tblPr>
              <a:tblGrid>
                <a:gridCol w="45202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The National Geospatial-Intelligence Agency (NGA)</a:t>
                      </a:r>
                      <a:r>
                        <a:rPr lang="en-US" sz="1600" u="none" dirty="0">
                          <a:solidFill>
                            <a:schemeClr val="tx1"/>
                          </a:solidFill>
                          <a:effectLst/>
                          <a:latin typeface="Times New Roman" panose="02020603050405020304" pitchFamily="18" charset="0"/>
                          <a:ea typeface="Times New Roman" panose="02020603050405020304" pitchFamily="18" charset="0"/>
                        </a:rPr>
                        <a:t>-Produces charts and nautical publications used extensively by the U.S. Military. Disseminates maritime safety information in the form of Notice to Mariners (NTM).</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The United States Naval Observatory (USNO)</a:t>
                      </a:r>
                      <a:r>
                        <a:rPr lang="en-US" sz="1600" u="none" dirty="0">
                          <a:solidFill>
                            <a:schemeClr val="tx1"/>
                          </a:solidFill>
                          <a:effectLst/>
                          <a:latin typeface="Times New Roman" panose="02020603050405020304" pitchFamily="18" charset="0"/>
                          <a:ea typeface="Times New Roman" panose="02020603050405020304" pitchFamily="18" charset="0"/>
                        </a:rPr>
                        <a:t>-Scientific and military facility that produces </a:t>
                      </a:r>
                      <a:r>
                        <a:rPr lang="en-US" sz="1600" u="none" dirty="0" err="1">
                          <a:solidFill>
                            <a:schemeClr val="tx1"/>
                          </a:solidFill>
                          <a:effectLst/>
                          <a:latin typeface="Times New Roman" panose="02020603050405020304" pitchFamily="18" charset="0"/>
                          <a:ea typeface="Times New Roman" panose="02020603050405020304" pitchFamily="18" charset="0"/>
                        </a:rPr>
                        <a:t>geopositioning</a:t>
                      </a:r>
                      <a:r>
                        <a:rPr lang="en-US" sz="1600" u="none" dirty="0">
                          <a:solidFill>
                            <a:schemeClr val="tx1"/>
                          </a:solidFill>
                          <a:effectLst/>
                          <a:latin typeface="Times New Roman" panose="02020603050405020304" pitchFamily="18" charset="0"/>
                          <a:ea typeface="Times New Roman" panose="02020603050405020304" pitchFamily="18" charset="0"/>
                        </a:rPr>
                        <a:t>, navigation and timekeeping data for the United States Navy and the United States Department of Defense. It is one of the oldest scientific agencies in the United States, and remains the country's leading authority for astronomical and timing data for all purposes</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C0E799F8-6149-4D24-AA7D-D4734CD0C07B}"/>
              </a:ext>
            </a:extLst>
          </p:cNvPr>
          <p:cNvPicPr>
            <a:picLocks noChangeAspect="1"/>
          </p:cNvPicPr>
          <p:nvPr/>
        </p:nvPicPr>
        <p:blipFill>
          <a:blip r:embed="rId5"/>
          <a:stretch>
            <a:fillRect/>
          </a:stretch>
        </p:blipFill>
        <p:spPr>
          <a:xfrm>
            <a:off x="5562600" y="3791318"/>
            <a:ext cx="2762250" cy="2562225"/>
          </a:xfrm>
          <a:prstGeom prst="rect">
            <a:avLst/>
          </a:prstGeom>
        </p:spPr>
      </p:pic>
      <p:pic>
        <p:nvPicPr>
          <p:cNvPr id="4" name="Picture 3">
            <a:extLst>
              <a:ext uri="{FF2B5EF4-FFF2-40B4-BE49-F238E27FC236}">
                <a16:creationId xmlns:a16="http://schemas.microsoft.com/office/drawing/2014/main" id="{15FA7947-C6AE-444C-AB5A-A17D59CCF695}"/>
              </a:ext>
            </a:extLst>
          </p:cNvPr>
          <p:cNvPicPr>
            <a:picLocks noChangeAspect="1"/>
          </p:cNvPicPr>
          <p:nvPr/>
        </p:nvPicPr>
        <p:blipFill>
          <a:blip r:embed="rId6"/>
          <a:stretch>
            <a:fillRect/>
          </a:stretch>
        </p:blipFill>
        <p:spPr>
          <a:xfrm>
            <a:off x="6253162" y="1983206"/>
            <a:ext cx="1381125" cy="1381125"/>
          </a:xfrm>
          <a:prstGeom prst="rect">
            <a:avLst/>
          </a:prstGeom>
        </p:spPr>
      </p:pic>
    </p:spTree>
    <p:extLst>
      <p:ext uri="{BB962C8B-B14F-4D97-AF65-F5344CB8AC3E}">
        <p14:creationId xmlns:p14="http://schemas.microsoft.com/office/powerpoint/2010/main" val="277278178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U.S. Organizations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690497691"/>
              </p:ext>
            </p:extLst>
          </p:nvPr>
        </p:nvGraphicFramePr>
        <p:xfrm>
          <a:off x="51753" y="1905000"/>
          <a:ext cx="4520247" cy="4500838"/>
        </p:xfrm>
        <a:graphic>
          <a:graphicData uri="http://schemas.openxmlformats.org/drawingml/2006/table">
            <a:tbl>
              <a:tblPr firstRow="1" firstCol="1" bandRow="1">
                <a:tableStyleId>{5C22544A-7EE6-4342-B048-85BDC9FD1C3A}</a:tableStyleId>
              </a:tblPr>
              <a:tblGrid>
                <a:gridCol w="45202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National Oceanic and Atmospheric Administration (NOAA)</a:t>
                      </a:r>
                      <a:r>
                        <a:rPr lang="en-US" sz="1600" u="none" dirty="0">
                          <a:solidFill>
                            <a:schemeClr val="tx1"/>
                          </a:solidFill>
                          <a:effectLst/>
                          <a:latin typeface="Times New Roman" panose="02020603050405020304" pitchFamily="18" charset="0"/>
                          <a:ea typeface="Times New Roman" panose="02020603050405020304" pitchFamily="18" charset="0"/>
                        </a:rPr>
                        <a:t>-Produces charts and nautical publications used extensively by both the Navy and Merchant fleets. Primarily covers the coastal areas of the US and Great Lakes.</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The United States Coast Guard (USCG)</a:t>
                      </a:r>
                      <a:r>
                        <a:rPr lang="en-US" sz="1600" u="none" dirty="0">
                          <a:solidFill>
                            <a:schemeClr val="tx1"/>
                          </a:solidFill>
                          <a:effectLst/>
                          <a:latin typeface="Times New Roman" panose="02020603050405020304" pitchFamily="18" charset="0"/>
                          <a:ea typeface="Times New Roman" panose="02020603050405020304" pitchFamily="18" charset="0"/>
                        </a:rPr>
                        <a:t>-</a:t>
                      </a:r>
                      <a:r>
                        <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t>
                      </a:r>
                      <a:r>
                        <a:rPr lang="en-US" sz="1600" u="none" dirty="0">
                          <a:solidFill>
                            <a:schemeClr val="tx1"/>
                          </a:solidFill>
                          <a:effectLst/>
                          <a:latin typeface="Times New Roman" panose="02020603050405020304" pitchFamily="18" charset="0"/>
                          <a:ea typeface="Times New Roman" panose="02020603050405020304" pitchFamily="18" charset="0"/>
                        </a:rPr>
                        <a:t>Maintains aids to navigation, provides updates for Navigation Warnings for US Districts and produces Local Notice to Mariners. Publishes the Rules of the Road book that we use!</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National Oceanographic Office (NAVOCEANO)</a:t>
                      </a:r>
                      <a:r>
                        <a:rPr lang="en-US" sz="1600" u="none" dirty="0">
                          <a:solidFill>
                            <a:schemeClr val="tx1"/>
                          </a:solidFill>
                          <a:effectLst/>
                          <a:latin typeface="Times New Roman" panose="02020603050405020304" pitchFamily="18" charset="0"/>
                          <a:ea typeface="Times New Roman" panose="02020603050405020304" pitchFamily="18" charset="0"/>
                        </a:rPr>
                        <a:t>-Provides oceanographic products and services to all elements within the Department of Defense.</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5" name="Picture 4">
            <a:extLst>
              <a:ext uri="{FF2B5EF4-FFF2-40B4-BE49-F238E27FC236}">
                <a16:creationId xmlns:a16="http://schemas.microsoft.com/office/drawing/2014/main" id="{F2E49F76-0D68-4E1D-9F2A-FD6952515AD9}"/>
              </a:ext>
            </a:extLst>
          </p:cNvPr>
          <p:cNvPicPr>
            <a:picLocks noChangeAspect="1"/>
          </p:cNvPicPr>
          <p:nvPr/>
        </p:nvPicPr>
        <p:blipFill>
          <a:blip r:embed="rId5"/>
          <a:stretch>
            <a:fillRect/>
          </a:stretch>
        </p:blipFill>
        <p:spPr>
          <a:xfrm>
            <a:off x="5991225" y="1752600"/>
            <a:ext cx="1905000" cy="676275"/>
          </a:xfrm>
          <a:prstGeom prst="rect">
            <a:avLst/>
          </a:prstGeom>
        </p:spPr>
      </p:pic>
      <p:pic>
        <p:nvPicPr>
          <p:cNvPr id="8" name="Picture 7">
            <a:extLst>
              <a:ext uri="{FF2B5EF4-FFF2-40B4-BE49-F238E27FC236}">
                <a16:creationId xmlns:a16="http://schemas.microsoft.com/office/drawing/2014/main" id="{3D311460-879C-44CB-A740-3432D7110A0A}"/>
              </a:ext>
            </a:extLst>
          </p:cNvPr>
          <p:cNvPicPr>
            <a:picLocks noChangeAspect="1"/>
          </p:cNvPicPr>
          <p:nvPr/>
        </p:nvPicPr>
        <p:blipFill>
          <a:blip r:embed="rId6"/>
          <a:stretch>
            <a:fillRect/>
          </a:stretch>
        </p:blipFill>
        <p:spPr>
          <a:xfrm>
            <a:off x="5991225" y="2590800"/>
            <a:ext cx="2095500" cy="1981200"/>
          </a:xfrm>
          <a:prstGeom prst="rect">
            <a:avLst/>
          </a:prstGeom>
        </p:spPr>
      </p:pic>
      <p:pic>
        <p:nvPicPr>
          <p:cNvPr id="14" name="Picture 13">
            <a:extLst>
              <a:ext uri="{FF2B5EF4-FFF2-40B4-BE49-F238E27FC236}">
                <a16:creationId xmlns:a16="http://schemas.microsoft.com/office/drawing/2014/main" id="{5CA89917-F887-4172-9D1D-F2D0AE6D0078}"/>
              </a:ext>
            </a:extLst>
          </p:cNvPr>
          <p:cNvPicPr>
            <a:picLocks noChangeAspect="1"/>
          </p:cNvPicPr>
          <p:nvPr/>
        </p:nvPicPr>
        <p:blipFill>
          <a:blip r:embed="rId7"/>
          <a:stretch>
            <a:fillRect/>
          </a:stretch>
        </p:blipFill>
        <p:spPr>
          <a:xfrm>
            <a:off x="6296025" y="4800600"/>
            <a:ext cx="1600200" cy="1651270"/>
          </a:xfrm>
          <a:prstGeom prst="rect">
            <a:avLst/>
          </a:prstGeom>
        </p:spPr>
      </p:pic>
    </p:spTree>
    <p:extLst>
      <p:ext uri="{BB962C8B-B14F-4D97-AF65-F5344CB8AC3E}">
        <p14:creationId xmlns:p14="http://schemas.microsoft.com/office/powerpoint/2010/main" val="353831191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International Organizations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525640530"/>
              </p:ext>
            </p:extLst>
          </p:nvPr>
        </p:nvGraphicFramePr>
        <p:xfrm>
          <a:off x="51753" y="1905000"/>
          <a:ext cx="4520247" cy="4876800"/>
        </p:xfrm>
        <a:graphic>
          <a:graphicData uri="http://schemas.openxmlformats.org/drawingml/2006/table">
            <a:tbl>
              <a:tblPr firstRow="1" firstCol="1" bandRow="1">
                <a:tableStyleId>{5C22544A-7EE6-4342-B048-85BDC9FD1C3A}</a:tableStyleId>
              </a:tblPr>
              <a:tblGrid>
                <a:gridCol w="45202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International Hydrographic Organization (IHO)</a:t>
                      </a:r>
                      <a:r>
                        <a:rPr lang="en-US" sz="1600" u="none" dirty="0">
                          <a:solidFill>
                            <a:schemeClr val="tx1"/>
                          </a:solidFill>
                          <a:effectLst/>
                          <a:latin typeface="Times New Roman" panose="02020603050405020304" pitchFamily="18" charset="0"/>
                          <a:ea typeface="Times New Roman" panose="02020603050405020304" pitchFamily="18" charset="0"/>
                        </a:rPr>
                        <a:t>-Sets forth hydrographic standards to be agreed upon by member nations. Ensures nautical charts produced by different nations have uniformity in design.</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International Maritime Organization (IMO)</a:t>
                      </a:r>
                      <a:r>
                        <a:rPr lang="en-US" sz="1600" u="none" dirty="0">
                          <a:solidFill>
                            <a:schemeClr val="tx1"/>
                          </a:solidFill>
                          <a:effectLst/>
                          <a:latin typeface="Times New Roman" panose="02020603050405020304" pitchFamily="18" charset="0"/>
                          <a:ea typeface="Times New Roman" panose="02020603050405020304" pitchFamily="18" charset="0"/>
                        </a:rPr>
                        <a:t>-</a:t>
                      </a:r>
                      <a:r>
                        <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 </a:t>
                      </a:r>
                      <a:r>
                        <a:rPr lang="en-US" sz="1600" u="none" dirty="0">
                          <a:solidFill>
                            <a:schemeClr val="tx1"/>
                          </a:solidFill>
                          <a:effectLst/>
                          <a:latin typeface="Times New Roman" panose="02020603050405020304" pitchFamily="18" charset="0"/>
                          <a:ea typeface="Times New Roman" panose="02020603050405020304" pitchFamily="18" charset="0"/>
                        </a:rPr>
                        <a:t>Coordinates international policy on maritime matters. Adopts conventions and protocols for safety at sea, such as International Regulations for Preventing Collisions at Sea (COLREGS)…or the Rules of the Road!</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The International Association of Marine Aids to Navigation and Lighthouse Authorities (IALA)</a:t>
                      </a:r>
                      <a:r>
                        <a:rPr lang="en-US" sz="1600" u="none" dirty="0">
                          <a:solidFill>
                            <a:schemeClr val="tx1"/>
                          </a:solidFill>
                          <a:effectLst/>
                          <a:latin typeface="Times New Roman" panose="02020603050405020304" pitchFamily="18" charset="0"/>
                          <a:ea typeface="Times New Roman" panose="02020603050405020304" pitchFamily="18" charset="0"/>
                        </a:rPr>
                        <a:t>-Provides technical coordination, information sharing and coordination of improvements to visual aids to navigation around the world.</a:t>
                      </a:r>
                      <a:endPar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13427DEC-7D92-4033-A487-BFB5588AE9A0}"/>
              </a:ext>
            </a:extLst>
          </p:cNvPr>
          <p:cNvPicPr>
            <a:picLocks noChangeAspect="1"/>
          </p:cNvPicPr>
          <p:nvPr/>
        </p:nvPicPr>
        <p:blipFill>
          <a:blip r:embed="rId5"/>
          <a:stretch>
            <a:fillRect/>
          </a:stretch>
        </p:blipFill>
        <p:spPr>
          <a:xfrm>
            <a:off x="6050036" y="1758093"/>
            <a:ext cx="2133600" cy="1419814"/>
          </a:xfrm>
          <a:prstGeom prst="rect">
            <a:avLst/>
          </a:prstGeom>
        </p:spPr>
      </p:pic>
      <p:pic>
        <p:nvPicPr>
          <p:cNvPr id="4" name="Picture 3">
            <a:extLst>
              <a:ext uri="{FF2B5EF4-FFF2-40B4-BE49-F238E27FC236}">
                <a16:creationId xmlns:a16="http://schemas.microsoft.com/office/drawing/2014/main" id="{02B4ED87-24C3-4E8A-A64C-822298A6A2B8}"/>
              </a:ext>
            </a:extLst>
          </p:cNvPr>
          <p:cNvPicPr>
            <a:picLocks noChangeAspect="1"/>
          </p:cNvPicPr>
          <p:nvPr/>
        </p:nvPicPr>
        <p:blipFill>
          <a:blip r:embed="rId6"/>
          <a:stretch>
            <a:fillRect/>
          </a:stretch>
        </p:blipFill>
        <p:spPr>
          <a:xfrm>
            <a:off x="5300389" y="3311934"/>
            <a:ext cx="3733800" cy="1228725"/>
          </a:xfrm>
          <a:prstGeom prst="rect">
            <a:avLst/>
          </a:prstGeom>
        </p:spPr>
      </p:pic>
      <p:pic>
        <p:nvPicPr>
          <p:cNvPr id="14" name="Picture 13">
            <a:extLst>
              <a:ext uri="{FF2B5EF4-FFF2-40B4-BE49-F238E27FC236}">
                <a16:creationId xmlns:a16="http://schemas.microsoft.com/office/drawing/2014/main" id="{53D118D0-A10B-4963-A5A4-908DAE4984D7}"/>
              </a:ext>
            </a:extLst>
          </p:cNvPr>
          <p:cNvPicPr>
            <a:picLocks noChangeAspect="1"/>
          </p:cNvPicPr>
          <p:nvPr/>
        </p:nvPicPr>
        <p:blipFill>
          <a:blip r:embed="rId7"/>
          <a:stretch>
            <a:fillRect/>
          </a:stretch>
        </p:blipFill>
        <p:spPr>
          <a:xfrm>
            <a:off x="6324600" y="4601079"/>
            <a:ext cx="1651599" cy="1703912"/>
          </a:xfrm>
          <a:prstGeom prst="rect">
            <a:avLst/>
          </a:prstGeom>
        </p:spPr>
      </p:pic>
    </p:spTree>
    <p:extLst>
      <p:ext uri="{BB962C8B-B14F-4D97-AF65-F5344CB8AC3E}">
        <p14:creationId xmlns:p14="http://schemas.microsoft.com/office/powerpoint/2010/main" val="339749419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U.S. Navy Role in Navigation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2" name="Picture 1">
            <a:extLst>
              <a:ext uri="{FF2B5EF4-FFF2-40B4-BE49-F238E27FC236}">
                <a16:creationId xmlns:a16="http://schemas.microsoft.com/office/drawing/2014/main" id="{C830442A-1832-426F-83F3-4E4CACCA7BA2}"/>
              </a:ext>
            </a:extLst>
          </p:cNvPr>
          <p:cNvPicPr>
            <a:picLocks noChangeAspect="1"/>
          </p:cNvPicPr>
          <p:nvPr/>
        </p:nvPicPr>
        <p:blipFill>
          <a:blip r:embed="rId4"/>
          <a:stretch>
            <a:fillRect/>
          </a:stretch>
        </p:blipFill>
        <p:spPr>
          <a:xfrm>
            <a:off x="0" y="1708149"/>
            <a:ext cx="9144000" cy="4816475"/>
          </a:xfrm>
          <a:prstGeom prst="rect">
            <a:avLst/>
          </a:prstGeom>
        </p:spPr>
      </p:pic>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06769234"/>
              </p:ext>
            </p:extLst>
          </p:nvPr>
        </p:nvGraphicFramePr>
        <p:xfrm>
          <a:off x="51753" y="1905000"/>
          <a:ext cx="8795887" cy="4500838"/>
        </p:xfrm>
        <a:graphic>
          <a:graphicData uri="http://schemas.openxmlformats.org/drawingml/2006/table">
            <a:tbl>
              <a:tblPr firstRow="1" firstCol="1" bandRow="1">
                <a:tableStyleId>{5C22544A-7EE6-4342-B048-85BDC9FD1C3A}</a:tableStyleId>
              </a:tblPr>
              <a:tblGrid>
                <a:gridCol w="8795887">
                  <a:extLst>
                    <a:ext uri="{9D8B030D-6E8A-4147-A177-3AD203B41FA5}">
                      <a16:colId xmlns:a16="http://schemas.microsoft.com/office/drawing/2014/main" val="460837169"/>
                    </a:ext>
                  </a:extLst>
                </a:gridCol>
              </a:tblGrid>
              <a:tr h="4256998">
                <a:tc>
                  <a:txBody>
                    <a:bodyPr/>
                    <a:lstStyle/>
                    <a:p>
                      <a:pPr marL="0" marR="0" algn="ctr" hangingPunct="0">
                        <a:spcBef>
                          <a:spcPts val="0"/>
                        </a:spcBef>
                        <a:spcAft>
                          <a:spcPts val="0"/>
                        </a:spcAft>
                      </a:pPr>
                      <a:r>
                        <a:rPr lang="en-US" sz="1400" dirty="0">
                          <a:solidFill>
                            <a:schemeClr val="tx1"/>
                          </a:solidFill>
                          <a:effectLst/>
                          <a:latin typeface="Times New Roman" panose="02020603050405020304" pitchFamily="18" charset="0"/>
                          <a:ea typeface="Times New Roman" panose="02020603050405020304" pitchFamily="18" charset="0"/>
                        </a:rPr>
                        <a:t>The role of the U.S. Navy in the development of navigation technology is singular.</a:t>
                      </a:r>
                    </a:p>
                    <a:p>
                      <a:pPr marL="0" marR="0" algn="ctr" hangingPunct="0">
                        <a:spcBef>
                          <a:spcPts val="0"/>
                        </a:spcBef>
                        <a:spcAft>
                          <a:spcPts val="0"/>
                        </a:spcAft>
                      </a:pPr>
                      <a:endParaRPr lang="en-US" sz="1400" dirty="0">
                        <a:solidFill>
                          <a:schemeClr val="tx1"/>
                        </a:solidFill>
                        <a:effectLst/>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r>
                        <a:rPr lang="en-US" sz="1400" dirty="0">
                          <a:solidFill>
                            <a:schemeClr val="tx1"/>
                          </a:solidFill>
                          <a:effectLst/>
                          <a:latin typeface="Times New Roman" panose="02020603050405020304" pitchFamily="18" charset="0"/>
                          <a:ea typeface="Times New Roman" panose="02020603050405020304" pitchFamily="18" charset="0"/>
                        </a:rPr>
                        <a:t>The development of almost every device known to navigation science has been deeply influenced by Naval policy.</a:t>
                      </a:r>
                    </a:p>
                    <a:p>
                      <a:pPr marL="0" marR="0" algn="ctr" hangingPunct="0">
                        <a:spcBef>
                          <a:spcPts val="0"/>
                        </a:spcBef>
                        <a:spcAft>
                          <a:spcPts val="0"/>
                        </a:spcAft>
                      </a:pPr>
                      <a:endParaRPr lang="en-US" sz="1400" dirty="0">
                        <a:solidFill>
                          <a:schemeClr val="tx1"/>
                        </a:solidFill>
                        <a:effectLst/>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r>
                        <a:rPr lang="en-US" sz="1400" dirty="0">
                          <a:solidFill>
                            <a:schemeClr val="tx1"/>
                          </a:solidFill>
                          <a:effectLst/>
                          <a:latin typeface="Times New Roman" panose="02020603050405020304" pitchFamily="18" charset="0"/>
                          <a:ea typeface="Times New Roman" panose="02020603050405020304" pitchFamily="18" charset="0"/>
                        </a:rPr>
                        <a:t>From the founding of USNO to the development of some of the most advanced navigation systems, such as GPS and the emergence of electronic navigation, the U.S. Navy remains a leader in developing devices and techniques designed to keep navigators safe.</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406355041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Back to </a:t>
            </a:r>
          </a:p>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Fundamentals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004706D-C4DE-4CD9-87B9-68539B8AE771}"/>
              </a:ext>
            </a:extLst>
          </p:cNvPr>
          <p:cNvSpPr/>
          <p:nvPr/>
        </p:nvSpPr>
        <p:spPr>
          <a:xfrm>
            <a:off x="1141163" y="1905000"/>
            <a:ext cx="6707437" cy="4154984"/>
          </a:xfrm>
          <a:prstGeom prst="rect">
            <a:avLst/>
          </a:prstGeom>
        </p:spPr>
        <p:txBody>
          <a:bodyPr wrap="square">
            <a:spAutoFit/>
          </a:bodyPr>
          <a:lstStyle/>
          <a:p>
            <a:pPr lvl="0" algn="l" fontAlgn="auto" hangingPunct="0">
              <a:spcBef>
                <a:spcPts val="0"/>
              </a:spcBef>
              <a:spcAft>
                <a:spcPts val="0"/>
              </a:spcAft>
            </a:pPr>
            <a:r>
              <a:rPr lang="en-US" sz="2200" dirty="0">
                <a:solidFill>
                  <a:prstClr val="black"/>
                </a:solidFill>
                <a:latin typeface="Times New Roman" panose="02020603050405020304" pitchFamily="18" charset="0"/>
                <a:ea typeface="Times New Roman" panose="02020603050405020304" pitchFamily="18" charset="0"/>
              </a:rPr>
              <a:t>-We cannot default to electronic and computer systems.</a:t>
            </a:r>
          </a:p>
          <a:p>
            <a:pPr lvl="0" algn="l" fontAlgn="auto" hangingPunct="0">
              <a:spcBef>
                <a:spcPts val="0"/>
              </a:spcBef>
              <a:spcAft>
                <a:spcPts val="0"/>
              </a:spcAft>
            </a:pPr>
            <a:endParaRPr lang="en-US" sz="22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200" dirty="0">
                <a:solidFill>
                  <a:prstClr val="black"/>
                </a:solidFill>
                <a:latin typeface="Times New Roman" panose="02020603050405020304" pitchFamily="18" charset="0"/>
                <a:ea typeface="Times New Roman" panose="02020603050405020304" pitchFamily="18" charset="0"/>
              </a:rPr>
              <a:t>-Sophisticated navigation systems should not prevent us from doing fundamental navigation.</a:t>
            </a:r>
          </a:p>
          <a:p>
            <a:pPr lvl="0" algn="l" fontAlgn="auto" hangingPunct="0">
              <a:spcBef>
                <a:spcPts val="0"/>
              </a:spcBef>
              <a:spcAft>
                <a:spcPts val="0"/>
              </a:spcAft>
            </a:pPr>
            <a:endParaRPr lang="en-US" sz="22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200" dirty="0">
                <a:solidFill>
                  <a:prstClr val="black"/>
                </a:solidFill>
                <a:latin typeface="Times New Roman" panose="02020603050405020304" pitchFamily="18" charset="0"/>
                <a:ea typeface="Times New Roman" panose="02020603050405020304" pitchFamily="18" charset="0"/>
              </a:rPr>
              <a:t>-Understanding of the basics is key to understanding irregularities and avoiding disaster.</a:t>
            </a:r>
          </a:p>
          <a:p>
            <a:pPr lvl="0" algn="l" fontAlgn="auto" hangingPunct="0">
              <a:spcBef>
                <a:spcPts val="0"/>
              </a:spcBef>
              <a:spcAft>
                <a:spcPts val="0"/>
              </a:spcAft>
            </a:pPr>
            <a:endParaRPr lang="en-US" sz="22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200" dirty="0">
                <a:solidFill>
                  <a:prstClr val="black"/>
                </a:solidFill>
                <a:latin typeface="Times New Roman" panose="02020603050405020304" pitchFamily="18" charset="0"/>
                <a:ea typeface="Times New Roman" panose="02020603050405020304" pitchFamily="18" charset="0"/>
              </a:rPr>
              <a:t>-There have been many mishaps that have occurred from lack of understanding of basic navigational principles.</a:t>
            </a:r>
          </a:p>
        </p:txBody>
      </p:sp>
    </p:spTree>
    <p:extLst>
      <p:ext uri="{BB962C8B-B14F-4D97-AF65-F5344CB8AC3E}">
        <p14:creationId xmlns:p14="http://schemas.microsoft.com/office/powerpoint/2010/main" val="37369833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endParaRPr lang="en-US" sz="4800" dirty="0">
              <a:latin typeface="Calibri" panose="020F0502020204030204" pitchFamily="34" charset="0"/>
              <a:cs typeface="Calibri" panose="020F0502020204030204" pitchFamily="34" charset="0"/>
            </a:endParaRP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EDD177B-8470-47DB-8B06-983692A93DFC}"/>
              </a:ext>
            </a:extLst>
          </p:cNvPr>
          <p:cNvPicPr>
            <a:picLocks noChangeAspect="1"/>
          </p:cNvPicPr>
          <p:nvPr/>
        </p:nvPicPr>
        <p:blipFill rotWithShape="1">
          <a:blip r:embed="rId4"/>
          <a:srcRect l="15833" t="23333" r="67500" b="58889"/>
          <a:stretch/>
        </p:blipFill>
        <p:spPr>
          <a:xfrm>
            <a:off x="1371600" y="170126"/>
            <a:ext cx="5652247" cy="1691644"/>
          </a:xfrm>
          <a:prstGeom prst="rect">
            <a:avLst/>
          </a:prstGeom>
        </p:spPr>
      </p:pic>
      <p:pic>
        <p:nvPicPr>
          <p:cNvPr id="5" name="Picture 4">
            <a:extLst>
              <a:ext uri="{FF2B5EF4-FFF2-40B4-BE49-F238E27FC236}">
                <a16:creationId xmlns:a16="http://schemas.microsoft.com/office/drawing/2014/main" id="{1134AA5C-EFC6-4FBA-B15A-F75EACFD545C}"/>
              </a:ext>
            </a:extLst>
          </p:cNvPr>
          <p:cNvPicPr>
            <a:picLocks noChangeAspect="1"/>
          </p:cNvPicPr>
          <p:nvPr/>
        </p:nvPicPr>
        <p:blipFill rotWithShape="1">
          <a:blip r:embed="rId5"/>
          <a:srcRect l="14167" t="32222" r="65833" b="38148"/>
          <a:stretch/>
        </p:blipFill>
        <p:spPr>
          <a:xfrm>
            <a:off x="636316" y="2438400"/>
            <a:ext cx="7498071" cy="3124200"/>
          </a:xfrm>
          <a:prstGeom prst="rect">
            <a:avLst/>
          </a:prstGeom>
        </p:spPr>
      </p:pic>
      <p:sp>
        <p:nvSpPr>
          <p:cNvPr id="8" name="Rectangle 7">
            <a:extLst>
              <a:ext uri="{FF2B5EF4-FFF2-40B4-BE49-F238E27FC236}">
                <a16:creationId xmlns:a16="http://schemas.microsoft.com/office/drawing/2014/main" id="{B02BAF0D-E808-4AFF-8BB5-084964CB93A2}"/>
              </a:ext>
            </a:extLst>
          </p:cNvPr>
          <p:cNvSpPr/>
          <p:nvPr/>
        </p:nvSpPr>
        <p:spPr>
          <a:xfrm>
            <a:off x="1809567" y="818330"/>
            <a:ext cx="4920480" cy="649340"/>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E8C6301-226D-4824-8E9A-8EC70FFF2074}"/>
              </a:ext>
            </a:extLst>
          </p:cNvPr>
          <p:cNvSpPr/>
          <p:nvPr/>
        </p:nvSpPr>
        <p:spPr>
          <a:xfrm>
            <a:off x="1447799" y="4495800"/>
            <a:ext cx="6096001" cy="1066800"/>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70488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endParaRPr lang="en-US" sz="4800" dirty="0">
              <a:latin typeface="Calibri" panose="020F0502020204030204" pitchFamily="34" charset="0"/>
              <a:cs typeface="Calibri" panose="020F0502020204030204" pitchFamily="34" charset="0"/>
            </a:endParaRP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AE4FEB6-F720-4C10-A315-65DF59F082FB}"/>
              </a:ext>
            </a:extLst>
          </p:cNvPr>
          <p:cNvPicPr>
            <a:picLocks noChangeAspect="1"/>
          </p:cNvPicPr>
          <p:nvPr/>
        </p:nvPicPr>
        <p:blipFill rotWithShape="1">
          <a:blip r:embed="rId4"/>
          <a:srcRect l="14515" t="21103" r="65485" b="28527"/>
          <a:stretch/>
        </p:blipFill>
        <p:spPr>
          <a:xfrm>
            <a:off x="1667437" y="601935"/>
            <a:ext cx="5809125" cy="4114800"/>
          </a:xfrm>
          <a:prstGeom prst="rect">
            <a:avLst/>
          </a:prstGeom>
        </p:spPr>
      </p:pic>
      <p:sp>
        <p:nvSpPr>
          <p:cNvPr id="14" name="Rectangle 13">
            <a:extLst>
              <a:ext uri="{FF2B5EF4-FFF2-40B4-BE49-F238E27FC236}">
                <a16:creationId xmlns:a16="http://schemas.microsoft.com/office/drawing/2014/main" id="{CA15715F-E318-4EBC-85CB-41F3F06744A5}"/>
              </a:ext>
            </a:extLst>
          </p:cNvPr>
          <p:cNvSpPr/>
          <p:nvPr/>
        </p:nvSpPr>
        <p:spPr>
          <a:xfrm>
            <a:off x="2075901" y="914400"/>
            <a:ext cx="4858299" cy="1981200"/>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6488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endParaRPr lang="en-US" sz="4800" dirty="0">
              <a:latin typeface="Calibri" panose="020F0502020204030204" pitchFamily="34" charset="0"/>
              <a:cs typeface="Calibri" panose="020F0502020204030204" pitchFamily="34" charset="0"/>
            </a:endParaRP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3528CA1-4CD6-4262-93C5-9E740DB4BF4E}"/>
              </a:ext>
            </a:extLst>
          </p:cNvPr>
          <p:cNvPicPr>
            <a:picLocks noChangeAspect="1"/>
          </p:cNvPicPr>
          <p:nvPr/>
        </p:nvPicPr>
        <p:blipFill rotWithShape="1">
          <a:blip r:embed="rId4"/>
          <a:srcRect l="14167" t="14445" r="65000" b="5556"/>
          <a:stretch/>
        </p:blipFill>
        <p:spPr>
          <a:xfrm>
            <a:off x="3287892" y="0"/>
            <a:ext cx="5856108" cy="6324600"/>
          </a:xfrm>
          <a:prstGeom prst="rect">
            <a:avLst/>
          </a:prstGeom>
        </p:spPr>
      </p:pic>
      <p:pic>
        <p:nvPicPr>
          <p:cNvPr id="4" name="Picture 3">
            <a:extLst>
              <a:ext uri="{FF2B5EF4-FFF2-40B4-BE49-F238E27FC236}">
                <a16:creationId xmlns:a16="http://schemas.microsoft.com/office/drawing/2014/main" id="{3DE4DC7D-B61D-48F1-A33E-327D302186FA}"/>
              </a:ext>
            </a:extLst>
          </p:cNvPr>
          <p:cNvPicPr>
            <a:picLocks noChangeAspect="1"/>
          </p:cNvPicPr>
          <p:nvPr/>
        </p:nvPicPr>
        <p:blipFill>
          <a:blip r:embed="rId5"/>
          <a:stretch>
            <a:fillRect/>
          </a:stretch>
        </p:blipFill>
        <p:spPr>
          <a:xfrm>
            <a:off x="0" y="2285999"/>
            <a:ext cx="3709849" cy="2567153"/>
          </a:xfrm>
          <a:prstGeom prst="rect">
            <a:avLst/>
          </a:prstGeom>
        </p:spPr>
      </p:pic>
      <p:sp>
        <p:nvSpPr>
          <p:cNvPr id="14" name="Rectangle 13">
            <a:extLst>
              <a:ext uri="{FF2B5EF4-FFF2-40B4-BE49-F238E27FC236}">
                <a16:creationId xmlns:a16="http://schemas.microsoft.com/office/drawing/2014/main" id="{F1477ABB-A211-47D9-A8E5-A90C3BA55B92}"/>
              </a:ext>
            </a:extLst>
          </p:cNvPr>
          <p:cNvSpPr/>
          <p:nvPr/>
        </p:nvSpPr>
        <p:spPr>
          <a:xfrm>
            <a:off x="3771900" y="4419600"/>
            <a:ext cx="4686300" cy="1936750"/>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295990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endParaRPr lang="en-US" sz="4800" dirty="0">
              <a:latin typeface="Calibri" panose="020F0502020204030204" pitchFamily="34" charset="0"/>
              <a:cs typeface="Calibri" panose="020F0502020204030204" pitchFamily="34" charset="0"/>
            </a:endParaRP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DC1B283-FF7A-44AC-BFEC-A72E5187AA27}"/>
              </a:ext>
            </a:extLst>
          </p:cNvPr>
          <p:cNvPicPr>
            <a:picLocks noChangeAspect="1"/>
          </p:cNvPicPr>
          <p:nvPr/>
        </p:nvPicPr>
        <p:blipFill>
          <a:blip r:embed="rId4"/>
          <a:stretch>
            <a:fillRect/>
          </a:stretch>
        </p:blipFill>
        <p:spPr>
          <a:xfrm>
            <a:off x="-8709" y="2209800"/>
            <a:ext cx="3654936" cy="2609624"/>
          </a:xfrm>
          <a:prstGeom prst="rect">
            <a:avLst/>
          </a:prstGeom>
        </p:spPr>
      </p:pic>
      <p:pic>
        <p:nvPicPr>
          <p:cNvPr id="4" name="Picture 3">
            <a:extLst>
              <a:ext uri="{FF2B5EF4-FFF2-40B4-BE49-F238E27FC236}">
                <a16:creationId xmlns:a16="http://schemas.microsoft.com/office/drawing/2014/main" id="{ECAFA15C-6A99-4395-9878-F85DCF968085}"/>
              </a:ext>
            </a:extLst>
          </p:cNvPr>
          <p:cNvPicPr>
            <a:picLocks noChangeAspect="1"/>
          </p:cNvPicPr>
          <p:nvPr/>
        </p:nvPicPr>
        <p:blipFill rotWithShape="1">
          <a:blip r:embed="rId5"/>
          <a:srcRect l="10833" t="18951" r="70000" b="8518"/>
          <a:stretch/>
        </p:blipFill>
        <p:spPr>
          <a:xfrm>
            <a:off x="3669744" y="457200"/>
            <a:ext cx="5471096" cy="5822950"/>
          </a:xfrm>
          <a:prstGeom prst="rect">
            <a:avLst/>
          </a:prstGeom>
        </p:spPr>
      </p:pic>
      <p:sp>
        <p:nvSpPr>
          <p:cNvPr id="14" name="Rectangle 13">
            <a:extLst>
              <a:ext uri="{FF2B5EF4-FFF2-40B4-BE49-F238E27FC236}">
                <a16:creationId xmlns:a16="http://schemas.microsoft.com/office/drawing/2014/main" id="{EF04AAF5-D706-4FF5-8F90-104E2B508452}"/>
              </a:ext>
            </a:extLst>
          </p:cNvPr>
          <p:cNvSpPr/>
          <p:nvPr/>
        </p:nvSpPr>
        <p:spPr>
          <a:xfrm>
            <a:off x="3646227" y="3326674"/>
            <a:ext cx="5337509" cy="1066348"/>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770018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Questions?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3835D5E-4AEF-48D3-8C6D-4C49494E2A7F}"/>
              </a:ext>
            </a:extLst>
          </p:cNvPr>
          <p:cNvPicPr>
            <a:picLocks noChangeAspect="1"/>
          </p:cNvPicPr>
          <p:nvPr/>
        </p:nvPicPr>
        <p:blipFill>
          <a:blip r:embed="rId5"/>
          <a:stretch>
            <a:fillRect/>
          </a:stretch>
        </p:blipFill>
        <p:spPr>
          <a:xfrm>
            <a:off x="914400" y="1885775"/>
            <a:ext cx="7125256" cy="3998561"/>
          </a:xfrm>
          <a:prstGeom prst="rect">
            <a:avLst/>
          </a:prstGeom>
        </p:spPr>
      </p:pic>
    </p:spTree>
    <p:extLst>
      <p:ext uri="{BB962C8B-B14F-4D97-AF65-F5344CB8AC3E}">
        <p14:creationId xmlns:p14="http://schemas.microsoft.com/office/powerpoint/2010/main" val="160786541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Why Navigation?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49380686"/>
              </p:ext>
            </p:extLst>
          </p:nvPr>
        </p:nvGraphicFramePr>
        <p:xfrm>
          <a:off x="362018" y="2100894"/>
          <a:ext cx="8781982" cy="411480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0">
                <a:tc>
                  <a:txBody>
                    <a:bodyPr/>
                    <a:lstStyle/>
                    <a:p>
                      <a:pPr marL="0" marR="0" algn="ctr" hangingPunct="0">
                        <a:spcBef>
                          <a:spcPts val="0"/>
                        </a:spcBef>
                        <a:spcAft>
                          <a:spcPts val="0"/>
                        </a:spcAft>
                      </a:pPr>
                      <a:r>
                        <a:rPr lang="en-US" sz="4400" dirty="0">
                          <a:solidFill>
                            <a:schemeClr val="tx1"/>
                          </a:solidFill>
                          <a:effectLst/>
                          <a:latin typeface="Times New Roman" panose="02020603050405020304" pitchFamily="18" charset="0"/>
                          <a:ea typeface="Times New Roman" panose="02020603050405020304" pitchFamily="18" charset="0"/>
                        </a:rPr>
                        <a:t>Why do we learn it?</a:t>
                      </a:r>
                    </a:p>
                    <a:p>
                      <a:pPr marL="0" marR="0" hangingPunct="0">
                        <a:spcBef>
                          <a:spcPts val="0"/>
                        </a:spcBef>
                        <a:spcAft>
                          <a:spcPts val="0"/>
                        </a:spcAft>
                      </a:pPr>
                      <a:endParaRPr lang="en-US" sz="18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19060683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00207197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473592178"/>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78341424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595412025"/>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768825910"/>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67354761"/>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65286095"/>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583770017"/>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027787369"/>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820982793"/>
                  </a:ext>
                </a:extLst>
              </a:tr>
            </a:tbl>
          </a:graphicData>
        </a:graphic>
      </p:graphicFrame>
      <mc:AlternateContent xmlns:mc="http://schemas.openxmlformats.org/markup-compatibility/2006" xmlns:am3d="http://schemas.microsoft.com/office/drawing/2017/model3d">
        <mc:Choice Requires="am3d">
          <p:graphicFrame>
            <p:nvGraphicFramePr>
              <p:cNvPr id="4" name="3D Model 3" descr="Thinking Face Emoji">
                <a:extLst>
                  <a:ext uri="{FF2B5EF4-FFF2-40B4-BE49-F238E27FC236}">
                    <a16:creationId xmlns:a16="http://schemas.microsoft.com/office/drawing/2014/main" id="{CA96BEFE-3076-4F1D-B76A-654BF82384D3}"/>
                  </a:ext>
                </a:extLst>
              </p:cNvPr>
              <p:cNvGraphicFramePr>
                <a:graphicFrameLocks noChangeAspect="1"/>
              </p:cNvGraphicFramePr>
              <p:nvPr>
                <p:extLst>
                  <p:ext uri="{D42A27DB-BD31-4B8C-83A1-F6EECF244321}">
                    <p14:modId xmlns:p14="http://schemas.microsoft.com/office/powerpoint/2010/main" val="3518624572"/>
                  </p:ext>
                </p:extLst>
              </p:nvPr>
            </p:nvGraphicFramePr>
            <p:xfrm>
              <a:off x="3421201" y="3112309"/>
              <a:ext cx="2274697" cy="2255661"/>
            </p:xfrm>
            <a:graphic>
              <a:graphicData uri="http://schemas.microsoft.com/office/drawing/2017/model3d">
                <am3d:model3d r:embed="rId5">
                  <am3d:spPr>
                    <a:xfrm>
                      <a:off x="0" y="0"/>
                      <a:ext cx="2274697" cy="2255661"/>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673362" ay="1108807" az="-215926"/>
                    <am3d:postTrans dx="0" dy="0" dz="0"/>
                  </am3d:trans>
                  <am3d:raster rName="Office3DRenderer" rVer="16.0.8326">
                    <am3d:blip r:embed="rId6"/>
                  </am3d:raster>
                  <am3d:objViewport viewportSz="40639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Thinking Face Emoji">
                <a:extLst>
                  <a:ext uri="{FF2B5EF4-FFF2-40B4-BE49-F238E27FC236}">
                    <a16:creationId xmlns:a16="http://schemas.microsoft.com/office/drawing/2014/main" id="{CA96BEFE-3076-4F1D-B76A-654BF82384D3}"/>
                  </a:ext>
                </a:extLst>
              </p:cNvPr>
              <p:cNvPicPr>
                <a:picLocks noGrp="1" noRot="1" noChangeAspect="1" noMove="1" noResize="1" noEditPoints="1" noAdjustHandles="1" noChangeArrowheads="1" noChangeShapeType="1" noCrop="1"/>
              </p:cNvPicPr>
              <p:nvPr/>
            </p:nvPicPr>
            <p:blipFill>
              <a:blip r:embed="rId7"/>
              <a:stretch>
                <a:fillRect/>
              </a:stretch>
            </p:blipFill>
            <p:spPr>
              <a:xfrm>
                <a:off x="3421201" y="3112309"/>
                <a:ext cx="2274697" cy="2255661"/>
              </a:xfrm>
              <a:prstGeom prst="rect">
                <a:avLst/>
              </a:prstGeom>
            </p:spPr>
          </p:pic>
        </mc:Fallback>
      </mc:AlternateContent>
    </p:spTree>
    <p:extLst>
      <p:ext uri="{BB962C8B-B14F-4D97-AF65-F5344CB8AC3E}">
        <p14:creationId xmlns:p14="http://schemas.microsoft.com/office/powerpoint/2010/main" val="279041630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Why Navigation?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0314CF78-E8A1-4021-B7F6-B20B7617076A}"/>
              </a:ext>
            </a:extLst>
          </p:cNvPr>
          <p:cNvGraphicFramePr>
            <a:graphicFrameLocks noGrp="1"/>
          </p:cNvGraphicFramePr>
          <p:nvPr>
            <p:extLst>
              <p:ext uri="{D42A27DB-BD31-4B8C-83A1-F6EECF244321}">
                <p14:modId xmlns:p14="http://schemas.microsoft.com/office/powerpoint/2010/main" val="4039499716"/>
              </p:ext>
            </p:extLst>
          </p:nvPr>
        </p:nvGraphicFramePr>
        <p:xfrm>
          <a:off x="167562" y="2209800"/>
          <a:ext cx="8781982" cy="341376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1741052110"/>
                    </a:ext>
                  </a:extLst>
                </a:gridCol>
              </a:tblGrid>
              <a:tr h="1532983">
                <a:tc>
                  <a:txBody>
                    <a:bodyPr/>
                    <a:lstStyle/>
                    <a:p>
                      <a:pPr marL="0" marR="0" hangingPunct="0">
                        <a:spcBef>
                          <a:spcPts val="0"/>
                        </a:spcBef>
                        <a:spcAft>
                          <a:spcPts val="0"/>
                        </a:spcAft>
                      </a:pPr>
                      <a:r>
                        <a:rPr lang="en-US" sz="2000" dirty="0">
                          <a:solidFill>
                            <a:schemeClr val="tx1"/>
                          </a:solidFill>
                          <a:effectLst/>
                          <a:latin typeface="Times New Roman" panose="02020603050405020304" pitchFamily="18" charset="0"/>
                          <a:ea typeface="Times New Roman" panose="02020603050405020304" pitchFamily="18" charset="0"/>
                        </a:rPr>
                        <a:t>Mission Statement</a:t>
                      </a:r>
                    </a:p>
                    <a:p>
                      <a:pPr marL="0" marR="0" hangingPunct="0">
                        <a:spcBef>
                          <a:spcPts val="0"/>
                        </a:spcBef>
                        <a:spcAft>
                          <a:spcPts val="0"/>
                        </a:spcAft>
                      </a:pPr>
                      <a:endParaRPr lang="en-US" sz="20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dirty="0">
                          <a:solidFill>
                            <a:schemeClr val="tx1"/>
                          </a:solidFill>
                          <a:effectLst/>
                          <a:latin typeface="Times New Roman" panose="02020603050405020304" pitchFamily="18" charset="0"/>
                          <a:ea typeface="Times New Roman" panose="02020603050405020304" pitchFamily="18" charset="0"/>
                        </a:rPr>
                        <a:t>The United States is a </a:t>
                      </a:r>
                      <a:r>
                        <a:rPr lang="en-US" sz="20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maritime</a:t>
                      </a:r>
                      <a:r>
                        <a:rPr lang="en-US" sz="2000" u="none" dirty="0">
                          <a:solidFill>
                            <a:schemeClr val="tx1"/>
                          </a:solidFill>
                          <a:effectLst/>
                          <a:latin typeface="Times New Roman" panose="02020603050405020304" pitchFamily="18" charset="0"/>
                          <a:ea typeface="Times New Roman" panose="02020603050405020304" pitchFamily="18" charset="0"/>
                        </a:rPr>
                        <a:t> nation</a:t>
                      </a:r>
                      <a:r>
                        <a:rPr lang="en-US" sz="2000" dirty="0">
                          <a:solidFill>
                            <a:schemeClr val="tx1"/>
                          </a:solidFill>
                          <a:effectLst/>
                          <a:latin typeface="Times New Roman" panose="02020603050405020304" pitchFamily="18" charset="0"/>
                          <a:ea typeface="Times New Roman" panose="02020603050405020304" pitchFamily="18" charset="0"/>
                        </a:rPr>
                        <a:t>, and the U.S. Navy protects America at </a:t>
                      </a:r>
                      <a:r>
                        <a:rPr lang="en-US" sz="20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sea</a:t>
                      </a:r>
                      <a:r>
                        <a:rPr lang="en-US" sz="2000" dirty="0">
                          <a:solidFill>
                            <a:schemeClr val="tx1"/>
                          </a:solidFill>
                          <a:effectLst/>
                          <a:latin typeface="Times New Roman" panose="02020603050405020304" pitchFamily="18" charset="0"/>
                          <a:ea typeface="Times New Roman" panose="02020603050405020304" pitchFamily="18" charset="0"/>
                        </a:rPr>
                        <a:t>. Alongside our allies and partners, we defend freedom, preserve economic prosperity, and keep the </a:t>
                      </a:r>
                      <a:r>
                        <a:rPr lang="en-US" sz="20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seas</a:t>
                      </a:r>
                      <a:r>
                        <a:rPr lang="en-US" sz="2000" u="none" dirty="0">
                          <a:solidFill>
                            <a:schemeClr val="tx1"/>
                          </a:solidFill>
                          <a:effectLst/>
                          <a:latin typeface="Times New Roman" panose="02020603050405020304" pitchFamily="18" charset="0"/>
                          <a:ea typeface="Times New Roman" panose="02020603050405020304" pitchFamily="18" charset="0"/>
                        </a:rPr>
                        <a:t> open and free</a:t>
                      </a:r>
                      <a:r>
                        <a:rPr lang="en-US" sz="2000" dirty="0">
                          <a:solidFill>
                            <a:schemeClr val="tx1"/>
                          </a:solidFill>
                          <a:effectLst/>
                          <a:latin typeface="Times New Roman" panose="02020603050405020304" pitchFamily="18" charset="0"/>
                          <a:ea typeface="Times New Roman" panose="02020603050405020304" pitchFamily="18" charset="0"/>
                        </a:rPr>
                        <a:t>. Our nation is engaged in long-term competition. To defend American interests around the globe, the U.S. Navy must remain prepared to execute our timeless role, as directed by Congress and the President.</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050119270"/>
                  </a:ext>
                </a:extLst>
              </a:tr>
              <a:tr h="117922">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hlinkClick r:id="rId5"/>
                        </a:rPr>
                        <a:t>https://www.navy.mil/About/Mission/</a:t>
                      </a:r>
                      <a:r>
                        <a:rPr lang="en-US" sz="1600" dirty="0">
                          <a:solidFill>
                            <a:schemeClr val="tx1"/>
                          </a:solidFill>
                          <a:effectLst/>
                          <a:latin typeface="Times New Roman" panose="02020603050405020304" pitchFamily="18" charset="0"/>
                          <a:ea typeface="Times New Roman" panose="02020603050405020304" pitchFamily="18" charset="0"/>
                        </a:rPr>
                        <a:t> </a:t>
                      </a:r>
                    </a:p>
                  </a:txBody>
                  <a:tcPr marL="68580" marR="68580" marT="0" marB="0">
                    <a:noFill/>
                  </a:tcPr>
                </a:tc>
                <a:extLst>
                  <a:ext uri="{0D108BD9-81ED-4DB2-BD59-A6C34878D82A}">
                    <a16:rowId xmlns:a16="http://schemas.microsoft.com/office/drawing/2014/main" val="2076979419"/>
                  </a:ext>
                </a:extLst>
              </a:tr>
            </a:tbl>
          </a:graphicData>
        </a:graphic>
      </p:graphicFrame>
    </p:spTree>
    <p:extLst>
      <p:ext uri="{BB962C8B-B14F-4D97-AF65-F5344CB8AC3E}">
        <p14:creationId xmlns:p14="http://schemas.microsoft.com/office/powerpoint/2010/main" val="418764972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Professional Core Competencies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CF46C39-66C3-4B67-851B-C0B238D6C12E}"/>
              </a:ext>
            </a:extLst>
          </p:cNvPr>
          <p:cNvPicPr>
            <a:picLocks noChangeAspect="1"/>
          </p:cNvPicPr>
          <p:nvPr/>
        </p:nvPicPr>
        <p:blipFill rotWithShape="1">
          <a:blip r:embed="rId5"/>
          <a:srcRect l="8599" t="34144" r="60834" b="32222"/>
          <a:stretch/>
        </p:blipFill>
        <p:spPr>
          <a:xfrm>
            <a:off x="0" y="2514600"/>
            <a:ext cx="9110721" cy="2819400"/>
          </a:xfrm>
          <a:prstGeom prst="rect">
            <a:avLst/>
          </a:prstGeom>
        </p:spPr>
      </p:pic>
      <p:sp>
        <p:nvSpPr>
          <p:cNvPr id="2" name="Rectangle 1">
            <a:extLst>
              <a:ext uri="{FF2B5EF4-FFF2-40B4-BE49-F238E27FC236}">
                <a16:creationId xmlns:a16="http://schemas.microsoft.com/office/drawing/2014/main" id="{E5DBC512-3207-4A05-972F-C6FA44C86991}"/>
              </a:ext>
            </a:extLst>
          </p:cNvPr>
          <p:cNvSpPr/>
          <p:nvPr/>
        </p:nvSpPr>
        <p:spPr>
          <a:xfrm>
            <a:off x="7162800" y="3733800"/>
            <a:ext cx="12954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100FFE3-107A-4C3A-8A8E-31B082E28849}"/>
              </a:ext>
            </a:extLst>
          </p:cNvPr>
          <p:cNvSpPr/>
          <p:nvPr/>
        </p:nvSpPr>
        <p:spPr>
          <a:xfrm>
            <a:off x="358775" y="4114801"/>
            <a:ext cx="3375025"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84410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Why Navigation?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2355CF16-7EF4-4058-B04A-2FC92FC00374}"/>
              </a:ext>
            </a:extLst>
          </p:cNvPr>
          <p:cNvGraphicFramePr>
            <a:graphicFrameLocks noGrp="1"/>
          </p:cNvGraphicFramePr>
          <p:nvPr>
            <p:extLst>
              <p:ext uri="{D42A27DB-BD31-4B8C-83A1-F6EECF244321}">
                <p14:modId xmlns:p14="http://schemas.microsoft.com/office/powerpoint/2010/main" val="1943511422"/>
              </p:ext>
            </p:extLst>
          </p:nvPr>
        </p:nvGraphicFramePr>
        <p:xfrm>
          <a:off x="201754" y="1883598"/>
          <a:ext cx="8781982" cy="432816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1942820755"/>
                    </a:ext>
                  </a:extLst>
                </a:gridCol>
              </a:tblGrid>
              <a:tr h="0">
                <a:tc>
                  <a:txBody>
                    <a:bodyPr/>
                    <a:lstStyle/>
                    <a:p>
                      <a:pPr marL="0" marR="0" hangingPunct="0">
                        <a:spcBef>
                          <a:spcPts val="0"/>
                        </a:spcBef>
                        <a:spcAft>
                          <a:spcPts val="0"/>
                        </a:spcAft>
                      </a:pPr>
                      <a:r>
                        <a:rPr lang="en-US" sz="2800" dirty="0">
                          <a:solidFill>
                            <a:schemeClr val="tx1"/>
                          </a:solidFill>
                          <a:effectLst/>
                          <a:latin typeface="Times New Roman" panose="02020603050405020304" pitchFamily="18" charset="0"/>
                          <a:ea typeface="Times New Roman" panose="02020603050405020304" pitchFamily="18" charset="0"/>
                        </a:rPr>
                        <a:t>-The US Navy operates ships at sea.</a:t>
                      </a:r>
                    </a:p>
                    <a:p>
                      <a:pPr marL="0" marR="0" hangingPunct="0">
                        <a:spcBef>
                          <a:spcPts val="0"/>
                        </a:spcBef>
                        <a:spcAft>
                          <a:spcPts val="0"/>
                        </a:spcAft>
                      </a:pPr>
                      <a:endParaRPr lang="en-US" sz="28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800" dirty="0">
                          <a:solidFill>
                            <a:schemeClr val="tx1"/>
                          </a:solidFill>
                          <a:effectLst/>
                          <a:latin typeface="Times New Roman" panose="02020603050405020304" pitchFamily="18" charset="0"/>
                          <a:ea typeface="Times New Roman" panose="02020603050405020304" pitchFamily="18" charset="0"/>
                        </a:rPr>
                        <a:t>-Our mission is directly related to the maritime domain.</a:t>
                      </a:r>
                    </a:p>
                    <a:p>
                      <a:pPr marL="0" marR="0" hangingPunct="0">
                        <a:spcBef>
                          <a:spcPts val="0"/>
                        </a:spcBef>
                        <a:spcAft>
                          <a:spcPts val="0"/>
                        </a:spcAft>
                      </a:pPr>
                      <a:endParaRPr lang="en-US" sz="28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800" dirty="0">
                          <a:solidFill>
                            <a:schemeClr val="tx1"/>
                          </a:solidFill>
                          <a:effectLst/>
                          <a:latin typeface="Times New Roman" panose="02020603050405020304" pitchFamily="18" charset="0"/>
                          <a:ea typeface="Times New Roman" panose="02020603050405020304" pitchFamily="18" charset="0"/>
                        </a:rPr>
                        <a:t>-In order to execute our mission, we must master the ability to safely navigate our assets around the world.</a:t>
                      </a:r>
                    </a:p>
                    <a:p>
                      <a:pPr marL="0" marR="0" hangingPunct="0">
                        <a:spcBef>
                          <a:spcPts val="0"/>
                        </a:spcBef>
                        <a:spcAft>
                          <a:spcPts val="0"/>
                        </a:spcAft>
                      </a:pPr>
                      <a:endParaRPr lang="en-US" sz="28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800" dirty="0">
                          <a:solidFill>
                            <a:schemeClr val="tx1"/>
                          </a:solidFill>
                          <a:effectLst/>
                          <a:latin typeface="Times New Roman" panose="02020603050405020304" pitchFamily="18" charset="0"/>
                          <a:ea typeface="Times New Roman" panose="02020603050405020304" pitchFamily="18" charset="0"/>
                        </a:rPr>
                        <a:t>-As future Officers of the US Navy…this is </a:t>
                      </a:r>
                      <a:r>
                        <a:rPr lang="en-US" sz="28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YOUR</a:t>
                      </a:r>
                      <a:r>
                        <a:rPr lang="en-US" sz="2800" dirty="0">
                          <a:solidFill>
                            <a:schemeClr val="tx1"/>
                          </a:solidFill>
                          <a:effectLst/>
                          <a:latin typeface="Times New Roman" panose="02020603050405020304" pitchFamily="18" charset="0"/>
                          <a:ea typeface="Times New Roman" panose="02020603050405020304" pitchFamily="18" charset="0"/>
                        </a:rPr>
                        <a:t> business!</a:t>
                      </a:r>
                    </a:p>
                  </a:txBody>
                  <a:tcPr marL="68580" marR="68580" marT="0" marB="0">
                    <a:noFill/>
                  </a:tcPr>
                </a:tc>
                <a:extLst>
                  <a:ext uri="{0D108BD9-81ED-4DB2-BD59-A6C34878D82A}">
                    <a16:rowId xmlns:a16="http://schemas.microsoft.com/office/drawing/2014/main" val="4294505870"/>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459886131"/>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175752240"/>
                  </a:ext>
                </a:extLst>
              </a:tr>
            </a:tbl>
          </a:graphicData>
        </a:graphic>
      </p:graphicFrame>
    </p:spTree>
    <p:extLst>
      <p:ext uri="{BB962C8B-B14F-4D97-AF65-F5344CB8AC3E}">
        <p14:creationId xmlns:p14="http://schemas.microsoft.com/office/powerpoint/2010/main" val="375277612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Key References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2355CF16-7EF4-4058-B04A-2FC92FC00374}"/>
              </a:ext>
            </a:extLst>
          </p:cNvPr>
          <p:cNvGraphicFramePr>
            <a:graphicFrameLocks noGrp="1"/>
          </p:cNvGraphicFramePr>
          <p:nvPr>
            <p:extLst>
              <p:ext uri="{D42A27DB-BD31-4B8C-83A1-F6EECF244321}">
                <p14:modId xmlns:p14="http://schemas.microsoft.com/office/powerpoint/2010/main" val="1997881043"/>
              </p:ext>
            </p:extLst>
          </p:nvPr>
        </p:nvGraphicFramePr>
        <p:xfrm>
          <a:off x="201754" y="1883598"/>
          <a:ext cx="8781982" cy="219456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1942820755"/>
                    </a:ext>
                  </a:extLst>
                </a:gridCol>
              </a:tblGrid>
              <a:tr h="0">
                <a:tc>
                  <a:txBody>
                    <a:bodyPr/>
                    <a:lstStyle/>
                    <a:p>
                      <a:pPr marL="0" marR="0" hangingPunct="0">
                        <a:spcBef>
                          <a:spcPts val="0"/>
                        </a:spcBef>
                        <a:spcAft>
                          <a:spcPts val="0"/>
                        </a:spcAft>
                      </a:pPr>
                      <a:r>
                        <a:rPr lang="en-US" sz="2800" dirty="0">
                          <a:solidFill>
                            <a:schemeClr val="tx1"/>
                          </a:solidFill>
                          <a:effectLst/>
                          <a:latin typeface="Times New Roman" panose="02020603050405020304" pitchFamily="18" charset="0"/>
                          <a:ea typeface="Times New Roman" panose="02020603050405020304" pitchFamily="18" charset="0"/>
                        </a:rPr>
                        <a:t>-The American Practical Navigator.</a:t>
                      </a:r>
                    </a:p>
                    <a:p>
                      <a:pPr marL="0" marR="0" hangingPunct="0">
                        <a:spcBef>
                          <a:spcPts val="0"/>
                        </a:spcBef>
                        <a:spcAft>
                          <a:spcPts val="0"/>
                        </a:spcAft>
                      </a:pPr>
                      <a:endParaRPr lang="en-US" sz="28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800" dirty="0">
                          <a:solidFill>
                            <a:schemeClr val="tx1"/>
                          </a:solidFill>
                          <a:effectLst/>
                          <a:latin typeface="Times New Roman" panose="02020603050405020304" pitchFamily="18" charset="0"/>
                          <a:ea typeface="Times New Roman" panose="02020603050405020304" pitchFamily="18" charset="0"/>
                        </a:rPr>
                        <a:t>-The US Navy policy on Surface Navigation, the NAVDORM.</a:t>
                      </a:r>
                    </a:p>
                  </a:txBody>
                  <a:tcPr marL="68580" marR="68580" marT="0" marB="0">
                    <a:noFill/>
                  </a:tcPr>
                </a:tc>
                <a:extLst>
                  <a:ext uri="{0D108BD9-81ED-4DB2-BD59-A6C34878D82A}">
                    <a16:rowId xmlns:a16="http://schemas.microsoft.com/office/drawing/2014/main" val="4294505870"/>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459886131"/>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175752240"/>
                  </a:ext>
                </a:extLst>
              </a:tr>
            </a:tbl>
          </a:graphicData>
        </a:graphic>
      </p:graphicFrame>
    </p:spTree>
    <p:extLst>
      <p:ext uri="{BB962C8B-B14F-4D97-AF65-F5344CB8AC3E}">
        <p14:creationId xmlns:p14="http://schemas.microsoft.com/office/powerpoint/2010/main" val="19615260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The American Practical Navigator</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B3A72DB-D135-4775-BB13-41F141FF0A77}"/>
              </a:ext>
            </a:extLst>
          </p:cNvPr>
          <p:cNvPicPr>
            <a:picLocks noChangeAspect="1"/>
          </p:cNvPicPr>
          <p:nvPr/>
        </p:nvPicPr>
        <p:blipFill>
          <a:blip r:embed="rId5"/>
          <a:stretch>
            <a:fillRect/>
          </a:stretch>
        </p:blipFill>
        <p:spPr>
          <a:xfrm>
            <a:off x="5721004" y="1917713"/>
            <a:ext cx="3067890" cy="4230620"/>
          </a:xfrm>
          <a:prstGeom prst="rect">
            <a:avLst/>
          </a:prstGeom>
        </p:spPr>
      </p:pic>
      <p:sp>
        <p:nvSpPr>
          <p:cNvPr id="5" name="Rectangle 4">
            <a:extLst>
              <a:ext uri="{FF2B5EF4-FFF2-40B4-BE49-F238E27FC236}">
                <a16:creationId xmlns:a16="http://schemas.microsoft.com/office/drawing/2014/main" id="{2983706F-DF84-48FA-9F31-C79A4B80853C}"/>
              </a:ext>
            </a:extLst>
          </p:cNvPr>
          <p:cNvSpPr/>
          <p:nvPr/>
        </p:nvSpPr>
        <p:spPr>
          <a:xfrm>
            <a:off x="334442" y="1946127"/>
            <a:ext cx="4572000" cy="3785652"/>
          </a:xfrm>
          <a:prstGeom prst="rect">
            <a:avLst/>
          </a:prstGeom>
        </p:spPr>
        <p:txBody>
          <a:bodyPr>
            <a:spAutoFit/>
          </a:bodyPr>
          <a:lstStyle/>
          <a:p>
            <a:pPr lvl="0" algn="l" fontAlgn="auto" hangingPunct="0">
              <a:spcBef>
                <a:spcPts val="0"/>
              </a:spcBef>
              <a:spcAft>
                <a:spcPts val="0"/>
              </a:spcAft>
            </a:pPr>
            <a:r>
              <a:rPr lang="en-US" sz="1600" dirty="0">
                <a:solidFill>
                  <a:prstClr val="black"/>
                </a:solidFill>
                <a:latin typeface="Times New Roman" panose="02020603050405020304" pitchFamily="18" charset="0"/>
                <a:ea typeface="Times New Roman" panose="02020603050405020304" pitchFamily="18" charset="0"/>
              </a:rPr>
              <a:t>-Pub. No 9</a:t>
            </a: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600" dirty="0">
                <a:solidFill>
                  <a:prstClr val="black"/>
                </a:solidFill>
                <a:latin typeface="Times New Roman" panose="02020603050405020304" pitchFamily="18" charset="0"/>
                <a:ea typeface="Times New Roman" panose="02020603050405020304" pitchFamily="18" charset="0"/>
              </a:rPr>
              <a:t>-“Bowditch”</a:t>
            </a: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600" dirty="0">
                <a:solidFill>
                  <a:prstClr val="black"/>
                </a:solidFill>
                <a:latin typeface="Times New Roman" panose="02020603050405020304" pitchFamily="18" charset="0"/>
                <a:ea typeface="Times New Roman" panose="02020603050405020304" pitchFamily="18" charset="0"/>
              </a:rPr>
              <a:t>-Premier encyclopedia of navigation.</a:t>
            </a: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600" dirty="0">
                <a:solidFill>
                  <a:prstClr val="black"/>
                </a:solidFill>
                <a:latin typeface="Times New Roman" panose="02020603050405020304" pitchFamily="18" charset="0"/>
                <a:ea typeface="Times New Roman" panose="02020603050405020304" pitchFamily="18" charset="0"/>
              </a:rPr>
              <a:t>-Valuable handbook on oceanography and meteorology.</a:t>
            </a: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600" dirty="0">
                <a:solidFill>
                  <a:prstClr val="black"/>
                </a:solidFill>
                <a:latin typeface="Times New Roman" panose="02020603050405020304" pitchFamily="18" charset="0"/>
                <a:ea typeface="Times New Roman" panose="02020603050405020304" pitchFamily="18" charset="0"/>
              </a:rPr>
              <a:t>-First edition in 1772 (then called the Practical Navigator).</a:t>
            </a: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600" dirty="0">
                <a:solidFill>
                  <a:prstClr val="black"/>
                </a:solidFill>
                <a:latin typeface="Times New Roman" panose="02020603050405020304" pitchFamily="18" charset="0"/>
                <a:ea typeface="Times New Roman" panose="02020603050405020304" pitchFamily="18" charset="0"/>
              </a:rPr>
              <a:t>-Prepared and produced by National Geospatial-Intelligence Agency (NGA) and available free online.</a:t>
            </a:r>
          </a:p>
        </p:txBody>
      </p:sp>
    </p:spTree>
    <p:extLst>
      <p:ext uri="{BB962C8B-B14F-4D97-AF65-F5344CB8AC3E}">
        <p14:creationId xmlns:p14="http://schemas.microsoft.com/office/powerpoint/2010/main" val="413026030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2_Default Design">
  <a:themeElements>
    <a:clrScheme name="">
      <a:dk1>
        <a:srgbClr val="0033CC"/>
      </a:dk1>
      <a:lt1>
        <a:srgbClr val="FFFFFF"/>
      </a:lt1>
      <a:dk2>
        <a:srgbClr val="0033CC"/>
      </a:dk2>
      <a:lt2>
        <a:srgbClr val="000000"/>
      </a:lt2>
      <a:accent1>
        <a:srgbClr val="0033CC"/>
      </a:accent1>
      <a:accent2>
        <a:srgbClr val="0033CC"/>
      </a:accent2>
      <a:accent3>
        <a:srgbClr val="FFFFFF"/>
      </a:accent3>
      <a:accent4>
        <a:srgbClr val="002AAE"/>
      </a:accent4>
      <a:accent5>
        <a:srgbClr val="AAADE2"/>
      </a:accent5>
      <a:accent6>
        <a:srgbClr val="002DB9"/>
      </a:accent6>
      <a:hlink>
        <a:srgbClr val="FF0000"/>
      </a:hlink>
      <a:folHlink>
        <a:srgbClr val="0033CC"/>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Default Design 8">
        <a:dk1>
          <a:srgbClr val="000000"/>
        </a:dk1>
        <a:lt1>
          <a:srgbClr val="FFFFFF"/>
        </a:lt1>
        <a:dk2>
          <a:srgbClr val="404040"/>
        </a:dk2>
        <a:lt2>
          <a:srgbClr val="000000"/>
        </a:lt2>
        <a:accent1>
          <a:srgbClr val="2F2F2F"/>
        </a:accent1>
        <a:accent2>
          <a:srgbClr val="5F5F5F"/>
        </a:accent2>
        <a:accent3>
          <a:srgbClr val="AFAFAF"/>
        </a:accent3>
        <a:accent4>
          <a:srgbClr val="DADADA"/>
        </a:accent4>
        <a:accent5>
          <a:srgbClr val="ADADAD"/>
        </a:accent5>
        <a:accent6>
          <a:srgbClr val="555555"/>
        </a:accent6>
        <a:hlink>
          <a:srgbClr val="727272"/>
        </a:hlink>
        <a:folHlink>
          <a:srgbClr val="8F8F8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62751</TotalTime>
  <Words>3087</Words>
  <Application>Microsoft Office PowerPoint</Application>
  <PresentationFormat>On-screen Show (4:3)</PresentationFormat>
  <Paragraphs>371</Paragraphs>
  <Slides>39</Slides>
  <Notes>39</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39</vt:i4>
      </vt:variant>
    </vt:vector>
  </HeadingPairs>
  <TitlesOfParts>
    <vt:vector size="47" baseType="lpstr">
      <vt:lpstr>ＭＳ Ｐゴシック</vt:lpstr>
      <vt:lpstr>Arial</vt:lpstr>
      <vt:lpstr>Arial Narrow</vt:lpstr>
      <vt:lpstr>Calibri</vt:lpstr>
      <vt:lpstr>Times New Roman</vt:lpstr>
      <vt:lpstr>2_Default Design</vt:lpstr>
      <vt:lpstr>Office Theme</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USNA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Commissioning / Graduation</dc:title>
  <dc:creator>Maintenance</dc:creator>
  <cp:lastModifiedBy>Wilhelm, Robert G LT USN USNA Annapolis</cp:lastModifiedBy>
  <cp:revision>2214</cp:revision>
  <cp:lastPrinted>2021-08-23T23:35:31Z</cp:lastPrinted>
  <dcterms:created xsi:type="dcterms:W3CDTF">2008-08-04T12:05:44Z</dcterms:created>
  <dcterms:modified xsi:type="dcterms:W3CDTF">2023-05-22T12:59:07Z</dcterms:modified>
</cp:coreProperties>
</file>